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E9C7B-9F58-4DB6-A06E-8E85EBE2E04F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DC5D9-ECD4-4828-B9BD-FAFAD8F7E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33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9502A4-16BB-424C-844D-78A224055387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8728D2-D0C4-4448-B395-E174646DF7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		</a:t>
            </a:r>
            <a:r>
              <a:rPr lang="cs-CZ" sz="2800" b="1" dirty="0" smtClean="0">
                <a:solidFill>
                  <a:srgbClr val="FF0000"/>
                </a:solidFill>
              </a:rPr>
              <a:t>Společné skladby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			linie B</a:t>
            </a:r>
          </a:p>
          <a:p>
            <a:endParaRPr lang="cs-CZ" sz="2800" b="1" dirty="0">
              <a:solidFill>
                <a:srgbClr val="FF0000"/>
              </a:solidFill>
            </a:endParaRPr>
          </a:p>
          <a:p>
            <a:r>
              <a:rPr lang="cs-CZ" sz="2800" b="1" dirty="0" smtClean="0">
                <a:solidFill>
                  <a:srgbClr val="FF0000"/>
                </a:solidFill>
              </a:rPr>
              <a:t>		    OBTÍŽNOST</a:t>
            </a:r>
          </a:p>
        </p:txBody>
      </p:sp>
      <p:pic>
        <p:nvPicPr>
          <p:cNvPr id="1026" name="Picture 2" descr="C:\Users\Kantor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0648"/>
            <a:ext cx="3025874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91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altLang="cs-CZ" cap="none" dirty="0" smtClean="0">
                <a:solidFill>
                  <a:srgbClr val="0070C0"/>
                </a:solidFill>
                <a:latin typeface="Arial" charset="0"/>
              </a:rPr>
              <a:t>   Provedení </a:t>
            </a:r>
            <a:r>
              <a:rPr lang="cs-CZ" altLang="cs-CZ" cap="none" dirty="0">
                <a:solidFill>
                  <a:srgbClr val="0070C0"/>
                </a:solidFill>
                <a:latin typeface="Arial" charset="0"/>
              </a:rPr>
              <a:t>společných skladeb linie B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>
                <a:latin typeface="Arial" charset="0"/>
              </a:rPr>
              <a:t>Provedení dle FIG (chyby v provedení a v artistice) – maximum 10 bodů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charset="0"/>
              </a:rPr>
              <a:t>Viz mezinárodní pravidla MG 2017 – 2020, strana 86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charset="0"/>
              </a:rPr>
              <a:t>Některé srážky jsou jednotné pro celou skupinu a některé pro každou gymnastku.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latin typeface="Arial" charset="0"/>
              </a:rPr>
              <a:t>Artistické a technické srážky jsou udávány samostatně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b="1" dirty="0">
                <a:latin typeface="Arial" charset="0"/>
              </a:rPr>
              <a:t>(jednou rozhodčí jsou uvedeny 2 sumy za dílčí srážky – artistické a technické chyby, které stanoví výslednou známku provedení) a následně k výsledné známce provedení rozhodčí přičte body za povinné prvky/vazby obtížnosti.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7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altLang="cs-CZ" sz="2400" b="1" cap="none" dirty="0" smtClean="0">
                <a:solidFill>
                  <a:srgbClr val="0070C0"/>
                </a:solidFill>
              </a:rPr>
              <a:t>        SLOŽENÍ </a:t>
            </a:r>
            <a:r>
              <a:rPr lang="cs-CZ" altLang="cs-CZ" sz="2400" b="1" cap="none" dirty="0">
                <a:solidFill>
                  <a:srgbClr val="0070C0"/>
                </a:solidFill>
              </a:rPr>
              <a:t>SBORU ROHOD</a:t>
            </a:r>
            <a:r>
              <a:rPr lang="cs-CZ" altLang="cs-CZ" sz="2400" b="1" cap="none" dirty="0">
                <a:solidFill>
                  <a:srgbClr val="0070C0"/>
                </a:solidFill>
                <a:latin typeface="Arial" charset="0"/>
              </a:rPr>
              <a:t>Č</a:t>
            </a:r>
            <a:r>
              <a:rPr lang="cs-CZ" altLang="cs-CZ" sz="2400" b="1" cap="none" dirty="0">
                <a:solidFill>
                  <a:srgbClr val="0070C0"/>
                </a:solidFill>
              </a:rPr>
              <a:t>ÍCH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>
                <a:latin typeface="Arial" charset="0"/>
              </a:rPr>
              <a:t>hlavní rozhodčí</a:t>
            </a:r>
          </a:p>
          <a:p>
            <a:r>
              <a:rPr lang="cs-CZ" altLang="cs-CZ" dirty="0">
                <a:latin typeface="Arial" charset="0"/>
              </a:rPr>
              <a:t>asistentka / 1 rozhodčí</a:t>
            </a:r>
          </a:p>
          <a:p>
            <a:pPr>
              <a:buFont typeface="Wingdings" pitchFamily="2" charset="2"/>
              <a:buNone/>
            </a:pPr>
            <a:endParaRPr lang="cs-CZ" altLang="cs-CZ" dirty="0">
              <a:latin typeface="Arial" charset="0"/>
            </a:endParaRPr>
          </a:p>
          <a:p>
            <a:r>
              <a:rPr lang="cs-CZ" altLang="cs-CZ" dirty="0">
                <a:latin typeface="Arial" charset="0"/>
              </a:rPr>
              <a:t>dvě skupiny / 8 rozhodčích</a:t>
            </a:r>
          </a:p>
          <a:p>
            <a:r>
              <a:rPr lang="cs-CZ" altLang="cs-CZ" dirty="0">
                <a:latin typeface="Arial" charset="0"/>
              </a:rPr>
              <a:t>I. skupina - provedení (10 bodů)</a:t>
            </a:r>
          </a:p>
          <a:p>
            <a:r>
              <a:rPr lang="cs-CZ" altLang="cs-CZ" dirty="0">
                <a:latin typeface="Arial" charset="0"/>
              </a:rPr>
              <a:t>II. skupina - obtížnost </a:t>
            </a:r>
            <a:r>
              <a:rPr lang="cs-CZ" altLang="cs-CZ" dirty="0" smtClean="0">
                <a:latin typeface="Arial" charset="0"/>
              </a:rPr>
              <a:t>(7 </a:t>
            </a:r>
            <a:r>
              <a:rPr lang="cs-CZ" altLang="cs-CZ" dirty="0">
                <a:latin typeface="Arial" charset="0"/>
              </a:rPr>
              <a:t>bodů)</a:t>
            </a:r>
          </a:p>
          <a:p>
            <a:endParaRPr lang="cs-CZ" altLang="cs-CZ" dirty="0">
              <a:latin typeface="Arial" charset="0"/>
            </a:endParaRPr>
          </a:p>
          <a:p>
            <a:r>
              <a:rPr lang="cs-CZ" altLang="cs-CZ" dirty="0">
                <a:latin typeface="Arial" charset="0"/>
              </a:rPr>
              <a:t>pomezní rozhodčí / 2 rozhodčí</a:t>
            </a:r>
          </a:p>
          <a:p>
            <a:r>
              <a:rPr lang="cs-CZ" altLang="cs-CZ" dirty="0">
                <a:latin typeface="Arial" charset="0"/>
              </a:rPr>
              <a:t>časomíra /1 rozhodčí</a:t>
            </a:r>
          </a:p>
          <a:p>
            <a:pPr>
              <a:buFont typeface="Wingdings" pitchFamily="2" charset="2"/>
              <a:buNone/>
            </a:pPr>
            <a:endParaRPr lang="cs-CZ" altLang="cs-CZ" dirty="0">
              <a:latin typeface="Arial" charset="0"/>
            </a:endParaRPr>
          </a:p>
          <a:p>
            <a:r>
              <a:rPr lang="cs-CZ" altLang="cs-CZ" b="1" dirty="0">
                <a:latin typeface="Arial" charset="0"/>
              </a:rPr>
              <a:t>Hodnocení společné skladby linie B = celkem </a:t>
            </a:r>
            <a:r>
              <a:rPr lang="cs-CZ" altLang="cs-CZ" b="1" dirty="0" smtClean="0">
                <a:solidFill>
                  <a:srgbClr val="FF3399"/>
                </a:solidFill>
                <a:latin typeface="Arial" charset="0"/>
              </a:rPr>
              <a:t>17bodů</a:t>
            </a:r>
            <a:r>
              <a:rPr lang="cs-CZ" altLang="cs-CZ" b="1" dirty="0">
                <a:latin typeface="Arial" charset="0"/>
              </a:rPr>
              <a:t>. Výsledná známka je součet průměrů dvou středních známek rozhodčích provedení a průměru dvou středních známek rozhodčích obtížnosti.</a:t>
            </a:r>
            <a:endParaRPr lang="cs-CZ" altLang="cs-CZ" dirty="0">
              <a:latin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08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sz="2400" b="1" cap="none" dirty="0">
                <a:solidFill>
                  <a:srgbClr val="0070C0"/>
                </a:solidFill>
              </a:rPr>
              <a:t>KOLABORACE</a:t>
            </a:r>
            <a:r>
              <a:rPr lang="cs-CZ" altLang="cs-CZ" cap="none" dirty="0" smtClean="0">
                <a:solidFill>
                  <a:schemeClr val="hlink"/>
                </a:solidFill>
              </a:rPr>
              <a:t> </a:t>
            </a:r>
            <a:r>
              <a:rPr lang="cs-CZ" altLang="cs-CZ" sz="2400" b="1" cap="none" dirty="0">
                <a:solidFill>
                  <a:srgbClr val="0070C0"/>
                </a:solidFill>
              </a:rPr>
              <a:t>/ SPOLUPRÁCE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25413" y="1052513"/>
            <a:ext cx="8407400" cy="4873625"/>
          </a:xfrm>
        </p:spPr>
        <p:txBody>
          <a:bodyPr>
            <a:normAutofit lnSpcReduction="10000"/>
          </a:bodyPr>
          <a:lstStyle/>
          <a:p>
            <a:endParaRPr lang="cs-CZ" altLang="cs-CZ" sz="2000" dirty="0" smtClean="0">
              <a:latin typeface="Arial" charset="0"/>
            </a:endParaRPr>
          </a:p>
          <a:p>
            <a:r>
              <a:rPr lang="cs-CZ" altLang="cs-CZ" sz="2000" dirty="0" smtClean="0">
                <a:latin typeface="Arial" charset="0"/>
              </a:rPr>
              <a:t>Hlavním rysem společných skladeb je společná práce, kdy se každá gymnastka účastní vztahů s jednou, nebo více náčiními a s jednou nebo více gymnastkami.</a:t>
            </a:r>
          </a:p>
          <a:p>
            <a:pPr>
              <a:buFont typeface="Wingdings" pitchFamily="2" charset="2"/>
              <a:buNone/>
            </a:pPr>
            <a:endParaRPr lang="cs-CZ" altLang="cs-CZ" sz="2000" dirty="0" smtClean="0">
              <a:latin typeface="Arial" charset="0"/>
            </a:endParaRPr>
          </a:p>
          <a:p>
            <a:r>
              <a:rPr lang="cs-CZ" altLang="cs-CZ" sz="2000" dirty="0" smtClean="0">
                <a:latin typeface="Arial" charset="0"/>
              </a:rPr>
              <a:t>Různé prvky vztahu a spolupráce mezi všemi gymnastkami či jejich podskupinami, různé typy organizace kolektivní spolupráce, spolupráce s nebo bez fyzického kontaktu, spolupráce s vyhozením či bez.</a:t>
            </a:r>
          </a:p>
          <a:p>
            <a:endParaRPr lang="cs-CZ" altLang="cs-CZ" sz="2000" dirty="0" smtClean="0">
              <a:latin typeface="Arial" charset="0"/>
            </a:endParaRPr>
          </a:p>
          <a:p>
            <a:r>
              <a:rPr lang="cs-CZ" altLang="cs-CZ" sz="2000" dirty="0" smtClean="0">
                <a:latin typeface="Arial" charset="0"/>
              </a:rPr>
              <a:t>Kolaborace / spolupráce je možné provádět najednou, v sekvenci či podskupinách</a:t>
            </a:r>
          </a:p>
          <a:p>
            <a:endParaRPr lang="cs-CZ" altLang="cs-CZ" sz="2000" dirty="0" smtClean="0">
              <a:latin typeface="Arial" charset="0"/>
            </a:endParaRPr>
          </a:p>
          <a:p>
            <a:endParaRPr lang="cs-CZ" altLang="cs-CZ" sz="2000" dirty="0" smtClean="0">
              <a:latin typeface="Arial" charset="0"/>
            </a:endParaRPr>
          </a:p>
          <a:p>
            <a:r>
              <a:rPr lang="cs-CZ" altLang="cs-CZ" sz="2000" dirty="0" smtClean="0">
                <a:solidFill>
                  <a:srgbClr val="FF0000"/>
                </a:solidFill>
                <a:latin typeface="Arial" charset="0"/>
              </a:rPr>
              <a:t>Pozn. „spolupráce“ je vnímáno jako synonymum „kolaborace“</a:t>
            </a:r>
          </a:p>
        </p:txBody>
      </p:sp>
    </p:spTree>
    <p:extLst>
      <p:ext uri="{BB962C8B-B14F-4D97-AF65-F5344CB8AC3E}">
        <p14:creationId xmlns:p14="http://schemas.microsoft.com/office/powerpoint/2010/main" val="14112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altLang="cs-CZ" sz="2400" b="1" cap="none" dirty="0">
                <a:solidFill>
                  <a:srgbClr val="0070C0"/>
                </a:solidFill>
              </a:rPr>
              <a:t>KOLABORACE / SPOLUPRÁCE</a:t>
            </a:r>
            <a:br>
              <a:rPr lang="cs-CZ" altLang="cs-CZ" sz="2400" b="1" cap="none" dirty="0">
                <a:solidFill>
                  <a:srgbClr val="0070C0"/>
                </a:solidFill>
              </a:rPr>
            </a:br>
            <a:r>
              <a:rPr lang="cs-CZ" altLang="cs-CZ" sz="2400" b="1" cap="none" dirty="0">
                <a:solidFill>
                  <a:srgbClr val="0070C0"/>
                </a:solidFill>
              </a:rPr>
              <a:t>HODNOTA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981075"/>
            <a:ext cx="8748713" cy="4873625"/>
          </a:xfrm>
        </p:spPr>
        <p:txBody>
          <a:bodyPr/>
          <a:lstStyle/>
          <a:p>
            <a:pPr>
              <a:defRPr/>
            </a:pPr>
            <a:endParaRPr lang="cs-CZ" altLang="cs-CZ" sz="2000" dirty="0" smtClean="0">
              <a:latin typeface="Arial" charset="0"/>
            </a:endParaRPr>
          </a:p>
          <a:p>
            <a:pPr>
              <a:defRPr/>
            </a:pPr>
            <a:r>
              <a:rPr lang="cs-CZ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0,1</a:t>
            </a:r>
            <a:r>
              <a:rPr lang="cs-CZ" sz="2000" dirty="0" smtClean="0"/>
              <a:t>	= </a:t>
            </a:r>
            <a:r>
              <a:rPr lang="cs-CZ" sz="2000" b="1" dirty="0"/>
              <a:t>drobné spolupráce všech závodnic společné </a:t>
            </a:r>
            <a:r>
              <a:rPr lang="cs-CZ" sz="2000" b="1" dirty="0" smtClean="0"/>
              <a:t>skladby</a:t>
            </a:r>
            <a:br>
              <a:rPr lang="cs-CZ" sz="2000" b="1" dirty="0" smtClean="0"/>
            </a:br>
            <a:r>
              <a:rPr lang="cs-CZ" sz="2000" b="1" dirty="0" smtClean="0"/>
              <a:t>	s</a:t>
            </a:r>
            <a:r>
              <a:rPr lang="cs-CZ" sz="2000" b="1" dirty="0"/>
              <a:t> výměnou náčiní či </a:t>
            </a:r>
            <a:r>
              <a:rPr lang="cs-CZ" sz="2000" b="1" dirty="0" smtClean="0"/>
              <a:t>nikoliv</a:t>
            </a:r>
          </a:p>
          <a:p>
            <a:pPr>
              <a:defRPr/>
            </a:pPr>
            <a:endParaRPr lang="cs-CZ" sz="2000" b="1" dirty="0" smtClean="0"/>
          </a:p>
          <a:p>
            <a:pPr>
              <a:defRPr/>
            </a:pPr>
            <a:r>
              <a:rPr lang="cs-CZ" sz="2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0,2</a:t>
            </a:r>
            <a:r>
              <a:rPr lang="cs-CZ" sz="2000" dirty="0" smtClean="0"/>
              <a:t>	= </a:t>
            </a:r>
            <a:r>
              <a:rPr lang="cs-CZ" sz="2000" b="1" dirty="0"/>
              <a:t>spolupráce všech </a:t>
            </a:r>
            <a:r>
              <a:rPr lang="cs-CZ" sz="2000" b="1" dirty="0" smtClean="0"/>
              <a:t>závodnic obsahující </a:t>
            </a:r>
            <a:r>
              <a:rPr lang="cs-CZ" sz="2000" b="1" dirty="0"/>
              <a:t>vysoké</a:t>
            </a:r>
            <a:br>
              <a:rPr lang="cs-CZ" sz="2000" b="1" dirty="0"/>
            </a:br>
            <a:r>
              <a:rPr lang="cs-CZ" sz="2000" b="1" dirty="0"/>
              <a:t>         vyhození alespoň jednoho náčiní - bez přidané </a:t>
            </a:r>
            <a:r>
              <a:rPr lang="cs-CZ" sz="2000" b="1" dirty="0" smtClean="0"/>
              <a:t>obtížnosti</a:t>
            </a:r>
          </a:p>
        </p:txBody>
      </p:sp>
    </p:spTree>
    <p:extLst>
      <p:ext uri="{BB962C8B-B14F-4D97-AF65-F5344CB8AC3E}">
        <p14:creationId xmlns:p14="http://schemas.microsoft.com/office/powerpoint/2010/main" val="15715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altLang="cs-CZ" sz="2400" b="1" cap="none" dirty="0">
                <a:solidFill>
                  <a:srgbClr val="0070C0"/>
                </a:solidFill>
              </a:rPr>
              <a:t>KOLABORACE / SPOLUPRÁCE</a:t>
            </a:r>
            <a:br>
              <a:rPr lang="cs-CZ" altLang="cs-CZ" sz="2400" b="1" cap="none" dirty="0">
                <a:solidFill>
                  <a:srgbClr val="0070C0"/>
                </a:solidFill>
              </a:rPr>
            </a:br>
            <a:r>
              <a:rPr lang="cs-CZ" altLang="cs-CZ" sz="2400" b="1" cap="none" dirty="0">
                <a:solidFill>
                  <a:srgbClr val="0070C0"/>
                </a:solidFill>
              </a:rPr>
              <a:t>HODNOTA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981075"/>
            <a:ext cx="8748713" cy="568828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cs-CZ" altLang="cs-CZ" sz="2000" dirty="0" smtClean="0">
              <a:latin typeface="Arial" charset="0"/>
            </a:endParaRPr>
          </a:p>
          <a:p>
            <a:pPr>
              <a:defRPr/>
            </a:pPr>
            <a:r>
              <a:rPr lang="cs-CZ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0,3</a:t>
            </a:r>
            <a:r>
              <a:rPr lang="cs-CZ" sz="2000" dirty="0" smtClean="0"/>
              <a:t>	= </a:t>
            </a:r>
            <a:r>
              <a:rPr lang="cs-CZ" sz="2000" b="1" dirty="0"/>
              <a:t>spolupráce všech </a:t>
            </a:r>
            <a:r>
              <a:rPr lang="cs-CZ" sz="2000" b="1" dirty="0" smtClean="0"/>
              <a:t>závodnic </a:t>
            </a:r>
            <a:r>
              <a:rPr lang="cs-CZ" sz="2000" b="1" dirty="0"/>
              <a:t>obsahující </a:t>
            </a:r>
            <a:r>
              <a:rPr lang="cs-CZ" sz="2000" b="1" dirty="0" smtClean="0"/>
              <a:t>vysoké</a:t>
            </a:r>
            <a:br>
              <a:rPr lang="cs-CZ" sz="2000" b="1" dirty="0" smtClean="0"/>
            </a:br>
            <a:r>
              <a:rPr lang="cs-CZ" sz="2000" b="1" dirty="0" smtClean="0"/>
              <a:t>	vyhození </a:t>
            </a:r>
            <a:r>
              <a:rPr lang="cs-CZ" sz="2000" b="1" dirty="0"/>
              <a:t>alespoň jednoho náčiní - s přidanou obtížností</a:t>
            </a:r>
            <a:r>
              <a:rPr lang="cs-CZ" sz="2000" b="1" dirty="0" smtClean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" dirty="0" smtClean="0"/>
              <a:t/>
            </a:r>
            <a:br>
              <a:rPr lang="cs-CZ" sz="200" dirty="0" smtClean="0"/>
            </a:br>
            <a:r>
              <a:rPr lang="cs-CZ" sz="2000" dirty="0" smtClean="0"/>
              <a:t>	- </a:t>
            </a:r>
            <a:r>
              <a:rPr lang="cs-CZ" sz="2000" dirty="0"/>
              <a:t>přechod přes </a:t>
            </a:r>
            <a:r>
              <a:rPr lang="cs-CZ" sz="2000" dirty="0" smtClean="0"/>
              <a:t>partnerku(y) </a:t>
            </a:r>
            <a:r>
              <a:rPr lang="cs-CZ" sz="2000" dirty="0"/>
              <a:t>skokem či poskokem </a:t>
            </a:r>
            <a:r>
              <a:rPr lang="cs-CZ" sz="2000" dirty="0" smtClean="0"/>
              <a:t>následovaným</a:t>
            </a:r>
            <a:br>
              <a:rPr lang="cs-CZ" sz="2000" dirty="0" smtClean="0"/>
            </a:br>
            <a:r>
              <a:rPr lang="cs-CZ" sz="2000" dirty="0" smtClean="0"/>
              <a:t>	akrobatickým </a:t>
            </a:r>
            <a:r>
              <a:rPr lang="cs-CZ" sz="2000" dirty="0"/>
              <a:t>prvkem </a:t>
            </a:r>
            <a:r>
              <a:rPr lang="cs-CZ" sz="2000" dirty="0" smtClean="0"/>
              <a:t>či rotací </a:t>
            </a:r>
            <a:r>
              <a:rPr lang="cs-CZ" sz="2000" dirty="0"/>
              <a:t>okolo vertikální či </a:t>
            </a:r>
            <a:r>
              <a:rPr lang="cs-CZ" sz="2000" dirty="0" smtClean="0"/>
              <a:t>horizontální</a:t>
            </a:r>
            <a:br>
              <a:rPr lang="cs-CZ" sz="2000" dirty="0" smtClean="0"/>
            </a:br>
            <a:r>
              <a:rPr lang="cs-CZ" sz="2000" dirty="0" smtClean="0"/>
              <a:t>	osy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- </a:t>
            </a:r>
            <a:r>
              <a:rPr lang="cs-CZ" sz="2000" dirty="0"/>
              <a:t>přechod přes ležící či stojící </a:t>
            </a:r>
            <a:r>
              <a:rPr lang="cs-CZ" sz="2000" dirty="0" smtClean="0"/>
              <a:t>partnerku(y) </a:t>
            </a:r>
            <a:r>
              <a:rPr lang="cs-CZ" sz="2000" dirty="0"/>
              <a:t>akrobatickým </a:t>
            </a:r>
            <a:r>
              <a:rPr lang="cs-CZ" sz="2000" dirty="0" smtClean="0"/>
              <a:t>prvkem</a:t>
            </a:r>
            <a:br>
              <a:rPr lang="cs-CZ" sz="2000" dirty="0" smtClean="0"/>
            </a:br>
            <a:r>
              <a:rPr lang="cs-CZ" sz="2000" dirty="0" smtClean="0"/>
              <a:t>	/ rotací okolo vertikální či horizontální</a:t>
            </a:r>
            <a:r>
              <a:rPr lang="cs-CZ" sz="2000" dirty="0"/>
              <a:t> </a:t>
            </a:r>
            <a:r>
              <a:rPr lang="cs-CZ" sz="2000" dirty="0" smtClean="0"/>
              <a:t>osy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- </a:t>
            </a:r>
            <a:r>
              <a:rPr lang="cs-CZ" sz="2000" dirty="0"/>
              <a:t>průchod skrz útvar složený z partnerek či náčiní </a:t>
            </a:r>
            <a:r>
              <a:rPr lang="cs-CZ" sz="2000" dirty="0" smtClean="0"/>
              <a:t>skokem /</a:t>
            </a:r>
            <a:br>
              <a:rPr lang="cs-CZ" sz="2000" dirty="0" smtClean="0"/>
            </a:br>
            <a:r>
              <a:rPr lang="cs-CZ" sz="2000" dirty="0" smtClean="0"/>
              <a:t>	akrobatickým prvkem / rotací okolo vertikální či horizontální osy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>
                <a:solidFill>
                  <a:srgbClr val="FF0000"/>
                </a:solidFill>
              </a:rPr>
              <a:t>Spolupráce má hodnotu 0,3 pokud platí:</a:t>
            </a:r>
          </a:p>
          <a:p>
            <a:pPr>
              <a:buFontTx/>
              <a:buChar char="-"/>
              <a:defRPr/>
            </a:pPr>
            <a:r>
              <a:rPr lang="cs-CZ" sz="1600" dirty="0" smtClean="0">
                <a:solidFill>
                  <a:srgbClr val="FF0000"/>
                </a:solidFill>
              </a:rPr>
              <a:t>riskující gymnastka vyhodí vysokým vyhozením (před započetím či v průběhu spolupráce) a chytí SVÉ náčiní (v průběhu či na konci spolupráce)</a:t>
            </a:r>
          </a:p>
          <a:p>
            <a:pPr>
              <a:buFontTx/>
              <a:buChar char="-"/>
              <a:defRPr/>
            </a:pPr>
            <a:r>
              <a:rPr lang="cs-CZ" sz="1600" dirty="0" smtClean="0">
                <a:solidFill>
                  <a:srgbClr val="FF0000"/>
                </a:solidFill>
              </a:rPr>
              <a:t>riskující gymnastka vyhodí vysokým vyhozením SVÉ načiní v průběhu spolupráce </a:t>
            </a:r>
            <a:r>
              <a:rPr lang="cs-CZ" sz="1600" dirty="0" smtClean="0">
                <a:solidFill>
                  <a:srgbClr val="FF0000"/>
                </a:solidFill>
              </a:rPr>
              <a:t>(při přeskakování partnerky či v průběhu rotace či při průchodu - nikoliv </a:t>
            </a:r>
            <a:r>
              <a:rPr lang="cs-CZ" sz="1600" dirty="0" smtClean="0">
                <a:solidFill>
                  <a:srgbClr val="FF0000"/>
                </a:solidFill>
              </a:rPr>
              <a:t>před započetím) své partnerce</a:t>
            </a:r>
          </a:p>
          <a:p>
            <a:pPr>
              <a:buFontTx/>
              <a:buChar char="-"/>
              <a:defRPr/>
            </a:pPr>
            <a:r>
              <a:rPr lang="cs-CZ" sz="1600" dirty="0" smtClean="0">
                <a:solidFill>
                  <a:srgbClr val="FF0000"/>
                </a:solidFill>
              </a:rPr>
              <a:t>riskující gymnastka chytí náčiní z vysokého vyhození od své partnerky v průběhu či na konci spolupráce - toto náčiní musí být v letové fázi již v průběhu spolupráce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cs-CZ" altLang="cs-CZ" sz="2400" b="1" cap="none" dirty="0">
                <a:solidFill>
                  <a:srgbClr val="0070C0"/>
                </a:solidFill>
              </a:rPr>
              <a:t>KOLABORACE / SPOLUPRÁCE</a:t>
            </a:r>
            <a:br>
              <a:rPr lang="cs-CZ" altLang="cs-CZ" sz="2400" b="1" cap="none" dirty="0">
                <a:solidFill>
                  <a:srgbClr val="0070C0"/>
                </a:solidFill>
              </a:rPr>
            </a:br>
            <a:r>
              <a:rPr lang="cs-CZ" altLang="cs-CZ" sz="2400" b="1" cap="none" dirty="0">
                <a:solidFill>
                  <a:srgbClr val="0070C0"/>
                </a:solidFill>
              </a:rPr>
              <a:t>HODNOTA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981075"/>
            <a:ext cx="8748713" cy="4873625"/>
          </a:xfrm>
        </p:spPr>
        <p:txBody>
          <a:bodyPr/>
          <a:lstStyle/>
          <a:p>
            <a:pPr>
              <a:defRPr/>
            </a:pPr>
            <a:endParaRPr lang="cs-CZ" altLang="cs-CZ" sz="2000" dirty="0" smtClean="0">
              <a:latin typeface="Arial" charset="0"/>
            </a:endParaRPr>
          </a:p>
          <a:p>
            <a:pPr>
              <a:defRPr/>
            </a:pPr>
            <a:r>
              <a:rPr lang="cs-CZ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0,5</a:t>
            </a:r>
            <a:r>
              <a:rPr lang="cs-CZ" sz="2000" dirty="0" smtClean="0"/>
              <a:t>	= </a:t>
            </a:r>
            <a:r>
              <a:rPr lang="cs-CZ" sz="2000" b="1" dirty="0"/>
              <a:t>spolupráce všech závodnic obsahující zvedanou </a:t>
            </a:r>
            <a:r>
              <a:rPr lang="cs-CZ" sz="2000" b="1" dirty="0" smtClean="0"/>
              <a:t>pozici</a:t>
            </a:r>
            <a:br>
              <a:rPr lang="cs-CZ" sz="2000" b="1" dirty="0" smtClean="0"/>
            </a:br>
            <a:r>
              <a:rPr lang="cs-CZ" sz="2000" b="1" dirty="0" smtClean="0"/>
              <a:t>	za podmínek</a:t>
            </a:r>
            <a:r>
              <a:rPr lang="cs-CZ" sz="2000" dirty="0" smtClean="0"/>
              <a:t>  (max. 1x v sestavě) :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- </a:t>
            </a:r>
            <a:r>
              <a:rPr lang="cs-CZ" sz="2000" dirty="0"/>
              <a:t>alespoň jedna gymnastka ztratí kontakt s podlahou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	- </a:t>
            </a:r>
            <a:r>
              <a:rPr lang="cs-CZ" sz="2000" dirty="0"/>
              <a:t>spolupráce může, ale nemusí v sobě zahrnovat přechod </a:t>
            </a:r>
            <a:r>
              <a:rPr lang="cs-CZ" sz="2000" dirty="0" smtClean="0"/>
              <a:t>přes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   vertikální </a:t>
            </a:r>
            <a:r>
              <a:rPr lang="cs-CZ" sz="2000" dirty="0"/>
              <a:t>či horizontální osu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	- </a:t>
            </a:r>
            <a:r>
              <a:rPr lang="cs-CZ" sz="2000" dirty="0"/>
              <a:t>spolupráce smí být pouze statická, bez přesunu členek </a:t>
            </a:r>
            <a:r>
              <a:rPr lang="cs-CZ" sz="2000" dirty="0" smtClean="0"/>
              <a:t>družstva</a:t>
            </a:r>
            <a:br>
              <a:rPr lang="cs-CZ" sz="2000" dirty="0" smtClean="0"/>
            </a:br>
            <a:r>
              <a:rPr lang="cs-CZ" sz="2000" dirty="0" smtClean="0"/>
              <a:t>	  o </a:t>
            </a:r>
            <a:r>
              <a:rPr lang="cs-CZ" sz="2000" dirty="0"/>
              <a:t>více než 2 </a:t>
            </a:r>
            <a:r>
              <a:rPr lang="cs-CZ" sz="2000" dirty="0" smtClean="0"/>
              <a:t>kroky </a:t>
            </a:r>
            <a:r>
              <a:rPr lang="cs-CZ" sz="2000" dirty="0"/>
              <a:t>(tažené a nošené figury + lidské </a:t>
            </a:r>
            <a:r>
              <a:rPr lang="cs-CZ" sz="2000" dirty="0" smtClean="0"/>
              <a:t>pyramidy</a:t>
            </a:r>
            <a:br>
              <a:rPr lang="cs-CZ" sz="2000" dirty="0" smtClean="0"/>
            </a:br>
            <a:r>
              <a:rPr lang="cs-CZ" sz="2000" dirty="0" smtClean="0"/>
              <a:t>	   jsou </a:t>
            </a:r>
            <a:r>
              <a:rPr lang="cs-CZ" sz="2000" dirty="0"/>
              <a:t>zakázány)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- </a:t>
            </a:r>
            <a:r>
              <a:rPr lang="cs-CZ" sz="2000" dirty="0"/>
              <a:t>zvedaná gymnastka musí být nad úrovní hlavy ostatních </a:t>
            </a:r>
            <a:r>
              <a:rPr lang="cs-CZ" sz="2000" dirty="0" smtClean="0"/>
              <a:t>členek</a:t>
            </a:r>
            <a:br>
              <a:rPr lang="cs-CZ" sz="2000" dirty="0" smtClean="0"/>
            </a:br>
            <a:r>
              <a:rPr lang="cs-CZ" sz="2000" dirty="0" smtClean="0"/>
              <a:t>	   </a:t>
            </a:r>
            <a:r>
              <a:rPr lang="cs-CZ" sz="2000" dirty="0" smtClean="0"/>
              <a:t>družstva </a:t>
            </a:r>
            <a:r>
              <a:rPr lang="cs-CZ" sz="2000" dirty="0" smtClean="0">
                <a:solidFill>
                  <a:srgbClr val="FF0000"/>
                </a:solidFill>
              </a:rPr>
              <a:t>(těžiště zvedané gymnastky musí být nad hlavami</a:t>
            </a:r>
            <a:br>
              <a:rPr lang="cs-CZ" sz="2000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	   partnerek)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726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altLang="cs-CZ" sz="2400" b="1" cap="none" dirty="0">
                <a:solidFill>
                  <a:srgbClr val="0070C0"/>
                </a:solidFill>
              </a:rPr>
              <a:t>KOLABORACE / SPOLUPRÁCE</a:t>
            </a:r>
            <a:br>
              <a:rPr lang="cs-CZ" altLang="cs-CZ" sz="2400" b="1" cap="none" dirty="0">
                <a:solidFill>
                  <a:srgbClr val="0070C0"/>
                </a:solidFill>
              </a:rPr>
            </a:br>
            <a:r>
              <a:rPr lang="cs-CZ" altLang="cs-CZ" sz="2400" b="1" cap="none" dirty="0">
                <a:solidFill>
                  <a:srgbClr val="0070C0"/>
                </a:solidFill>
              </a:rPr>
              <a:t>HODNOTA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981075"/>
            <a:ext cx="8748713" cy="619234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cs-CZ" altLang="cs-CZ" sz="2000" dirty="0" smtClean="0">
              <a:latin typeface="Arial" charset="0"/>
            </a:endParaRPr>
          </a:p>
          <a:p>
            <a:pPr>
              <a:defRPr/>
            </a:pPr>
            <a:r>
              <a:rPr lang="cs-CZ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0,7</a:t>
            </a:r>
            <a:r>
              <a:rPr lang="cs-CZ" sz="2000" dirty="0" smtClean="0"/>
              <a:t>	= </a:t>
            </a:r>
            <a:r>
              <a:rPr lang="cs-CZ" sz="2000" b="1" dirty="0" smtClean="0"/>
              <a:t>spolupráce všech závodnic obsahující zvedanou pozici</a:t>
            </a:r>
            <a:br>
              <a:rPr lang="cs-CZ" sz="2000" b="1" dirty="0" smtClean="0"/>
            </a:br>
            <a:r>
              <a:rPr lang="cs-CZ" sz="2000" b="1" dirty="0" smtClean="0"/>
              <a:t>	a současně vysoké vyhození za podmínek</a:t>
            </a:r>
            <a:br>
              <a:rPr lang="cs-CZ" sz="2000" b="1" dirty="0" smtClean="0"/>
            </a:br>
            <a:r>
              <a:rPr lang="cs-CZ" sz="2000" b="1" dirty="0" smtClean="0"/>
              <a:t>	</a:t>
            </a:r>
            <a:r>
              <a:rPr lang="cs-CZ" sz="2000" dirty="0" smtClean="0"/>
              <a:t>(max. 1x v sestavě) :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- </a:t>
            </a:r>
            <a:r>
              <a:rPr lang="cs-CZ" sz="2000" dirty="0"/>
              <a:t>alespoň jedna gymnastka ztratí kontakt s podlahou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	- </a:t>
            </a:r>
            <a:r>
              <a:rPr lang="cs-CZ" sz="2000" dirty="0"/>
              <a:t>spolupráce může, ale nemusí v sobě zahrnovat přechod </a:t>
            </a:r>
            <a:r>
              <a:rPr lang="cs-CZ" sz="2000" dirty="0" smtClean="0"/>
              <a:t>přes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   vertikální </a:t>
            </a:r>
            <a:r>
              <a:rPr lang="cs-CZ" sz="2000" dirty="0"/>
              <a:t>či horizontální osu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	- </a:t>
            </a:r>
            <a:r>
              <a:rPr lang="cs-CZ" sz="2000" dirty="0"/>
              <a:t>spolupráce smí být pouze statická, bez přesunu členek </a:t>
            </a:r>
            <a:r>
              <a:rPr lang="cs-CZ" sz="2000" dirty="0" smtClean="0"/>
              <a:t>družstva</a:t>
            </a:r>
            <a:br>
              <a:rPr lang="cs-CZ" sz="2000" dirty="0" smtClean="0"/>
            </a:br>
            <a:r>
              <a:rPr lang="cs-CZ" sz="2000" dirty="0" smtClean="0"/>
              <a:t>	  o </a:t>
            </a:r>
            <a:r>
              <a:rPr lang="cs-CZ" sz="2000" dirty="0"/>
              <a:t>více než 2 </a:t>
            </a:r>
            <a:r>
              <a:rPr lang="cs-CZ" sz="2000" dirty="0" smtClean="0"/>
              <a:t>kroky </a:t>
            </a:r>
            <a:r>
              <a:rPr lang="cs-CZ" sz="2000" dirty="0"/>
              <a:t>(tažené a nošené figury + lidské </a:t>
            </a:r>
            <a:r>
              <a:rPr lang="cs-CZ" sz="2000" dirty="0" smtClean="0"/>
              <a:t>pyramidy</a:t>
            </a:r>
            <a:br>
              <a:rPr lang="cs-CZ" sz="2000" dirty="0" smtClean="0"/>
            </a:br>
            <a:r>
              <a:rPr lang="cs-CZ" sz="2000" dirty="0" smtClean="0"/>
              <a:t>	   jsou </a:t>
            </a:r>
            <a:r>
              <a:rPr lang="cs-CZ" sz="2000" dirty="0"/>
              <a:t>zakázány)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- </a:t>
            </a:r>
            <a:r>
              <a:rPr lang="cs-CZ" sz="2000" dirty="0"/>
              <a:t>zvedaná gymnastka musí být nad úrovní hlavy ostatních </a:t>
            </a:r>
            <a:r>
              <a:rPr lang="cs-CZ" sz="2000" dirty="0" smtClean="0"/>
              <a:t>členek</a:t>
            </a:r>
            <a:br>
              <a:rPr lang="cs-CZ" sz="2000" dirty="0" smtClean="0"/>
            </a:br>
            <a:r>
              <a:rPr lang="cs-CZ" sz="2000" dirty="0" smtClean="0"/>
              <a:t>	   </a:t>
            </a:r>
            <a:r>
              <a:rPr lang="cs-CZ" sz="2000" dirty="0" smtClean="0"/>
              <a:t>družstva 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těžiště zvedané gymnastky musí být nad hlavami</a:t>
            </a:r>
            <a:br>
              <a:rPr lang="cs-CZ" sz="2000" dirty="0">
                <a:solidFill>
                  <a:srgbClr val="FF0000"/>
                </a:solidFill>
              </a:rPr>
            </a:br>
            <a:r>
              <a:rPr lang="cs-CZ" sz="2000" dirty="0">
                <a:solidFill>
                  <a:srgbClr val="FF0000"/>
                </a:solidFill>
              </a:rPr>
              <a:t>	   partnerek)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500" dirty="0" smtClean="0">
                <a:solidFill>
                  <a:srgbClr val="FF0000"/>
                </a:solidFill>
              </a:rPr>
              <a:t>Zvedaná spolupráce má </a:t>
            </a:r>
            <a:r>
              <a:rPr lang="cs-CZ" sz="1500" dirty="0">
                <a:solidFill>
                  <a:srgbClr val="FF0000"/>
                </a:solidFill>
              </a:rPr>
              <a:t>hodnotu </a:t>
            </a:r>
            <a:r>
              <a:rPr lang="cs-CZ" sz="1500" dirty="0" smtClean="0">
                <a:solidFill>
                  <a:srgbClr val="FF0000"/>
                </a:solidFill>
              </a:rPr>
              <a:t>0,7 </a:t>
            </a:r>
            <a:r>
              <a:rPr lang="cs-CZ" sz="1500" dirty="0">
                <a:solidFill>
                  <a:srgbClr val="FF0000"/>
                </a:solidFill>
              </a:rPr>
              <a:t>pokud platí:</a:t>
            </a:r>
          </a:p>
          <a:p>
            <a:pPr>
              <a:buFontTx/>
              <a:buChar char="-"/>
              <a:defRPr/>
            </a:pPr>
            <a:r>
              <a:rPr lang="cs-CZ" sz="1500" dirty="0">
                <a:solidFill>
                  <a:srgbClr val="FF0000"/>
                </a:solidFill>
              </a:rPr>
              <a:t>z</a:t>
            </a:r>
            <a:r>
              <a:rPr lang="cs-CZ" sz="1500" dirty="0" smtClean="0">
                <a:solidFill>
                  <a:srgbClr val="FF0000"/>
                </a:solidFill>
              </a:rPr>
              <a:t>vedaná gymnastka </a:t>
            </a:r>
            <a:r>
              <a:rPr lang="cs-CZ" sz="1500" dirty="0">
                <a:solidFill>
                  <a:srgbClr val="FF0000"/>
                </a:solidFill>
              </a:rPr>
              <a:t>vyhodí vysokým vyhozením (před započetím či v průběhu spolupráce) a chytí SVÉ náčiní (v průběhu či na konci spolupráce)</a:t>
            </a:r>
          </a:p>
          <a:p>
            <a:pPr>
              <a:buFontTx/>
              <a:buChar char="-"/>
              <a:defRPr/>
            </a:pPr>
            <a:r>
              <a:rPr lang="cs-CZ" sz="1500" dirty="0">
                <a:solidFill>
                  <a:srgbClr val="FF0000"/>
                </a:solidFill>
              </a:rPr>
              <a:t>z</a:t>
            </a:r>
            <a:r>
              <a:rPr lang="cs-CZ" sz="1500" dirty="0" smtClean="0">
                <a:solidFill>
                  <a:srgbClr val="FF0000"/>
                </a:solidFill>
              </a:rPr>
              <a:t>vedaná gymnastka </a:t>
            </a:r>
            <a:r>
              <a:rPr lang="cs-CZ" sz="1500" dirty="0">
                <a:solidFill>
                  <a:srgbClr val="FF0000"/>
                </a:solidFill>
              </a:rPr>
              <a:t>vyhodí vysokým vyhozením SVÉ načiní v průběhu spolupráce </a:t>
            </a:r>
            <a:r>
              <a:rPr lang="cs-CZ" sz="1500" dirty="0" smtClean="0">
                <a:solidFill>
                  <a:srgbClr val="FF0000"/>
                </a:solidFill>
              </a:rPr>
              <a:t>(ve zvednuté pozici </a:t>
            </a:r>
            <a:r>
              <a:rPr lang="cs-CZ" sz="1500" dirty="0">
                <a:solidFill>
                  <a:srgbClr val="FF0000"/>
                </a:solidFill>
              </a:rPr>
              <a:t>- nikoliv před započetím) své partnerce</a:t>
            </a:r>
          </a:p>
          <a:p>
            <a:pPr>
              <a:buFontTx/>
              <a:buChar char="-"/>
              <a:defRPr/>
            </a:pPr>
            <a:r>
              <a:rPr lang="cs-CZ" sz="1500" dirty="0">
                <a:solidFill>
                  <a:srgbClr val="FF0000"/>
                </a:solidFill>
              </a:rPr>
              <a:t>z</a:t>
            </a:r>
            <a:r>
              <a:rPr lang="cs-CZ" sz="1500" dirty="0" smtClean="0">
                <a:solidFill>
                  <a:srgbClr val="FF0000"/>
                </a:solidFill>
              </a:rPr>
              <a:t>vedaná gymnastka </a:t>
            </a:r>
            <a:r>
              <a:rPr lang="cs-CZ" sz="1500" dirty="0">
                <a:solidFill>
                  <a:srgbClr val="FF0000"/>
                </a:solidFill>
              </a:rPr>
              <a:t>chytí náčiní z vysokého vyhození od své partnerky v průběhu </a:t>
            </a:r>
            <a:r>
              <a:rPr lang="cs-CZ" sz="1500" dirty="0" smtClean="0">
                <a:solidFill>
                  <a:srgbClr val="FF0000"/>
                </a:solidFill>
              </a:rPr>
              <a:t>spolupráce (ve zvednuté pozici) </a:t>
            </a:r>
            <a:r>
              <a:rPr lang="cs-CZ" sz="1500" dirty="0">
                <a:solidFill>
                  <a:srgbClr val="FF0000"/>
                </a:solidFill>
              </a:rPr>
              <a:t>- toto náčiní musí být v letové fázi již v průběhu spolupráce</a:t>
            </a:r>
          </a:p>
        </p:txBody>
      </p:sp>
    </p:spTree>
    <p:extLst>
      <p:ext uri="{BB962C8B-B14F-4D97-AF65-F5344CB8AC3E}">
        <p14:creationId xmlns:p14="http://schemas.microsoft.com/office/powerpoint/2010/main" val="13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sz="2400" b="1" cap="none" dirty="0">
                <a:solidFill>
                  <a:srgbClr val="0070C0"/>
                </a:solidFill>
              </a:rPr>
              <a:t>KOLABORACE / SPOLUPRÁCE</a:t>
            </a:r>
            <a:br>
              <a:rPr lang="cs-CZ" altLang="cs-CZ" sz="2400" b="1" cap="none" dirty="0">
                <a:solidFill>
                  <a:srgbClr val="0070C0"/>
                </a:solidFill>
              </a:rPr>
            </a:br>
            <a:r>
              <a:rPr lang="cs-CZ" altLang="cs-CZ" sz="2400" b="1" cap="none" dirty="0">
                <a:solidFill>
                  <a:srgbClr val="0070C0"/>
                </a:solidFill>
              </a:rPr>
              <a:t>HODNOTA – </a:t>
            </a:r>
            <a:r>
              <a:rPr lang="cs-CZ" altLang="cs-CZ" b="1" cap="none" dirty="0" smtClean="0">
                <a:solidFill>
                  <a:srgbClr val="FF3399"/>
                </a:solidFill>
              </a:rPr>
              <a:t>BEZ NÁČINÍ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147763"/>
            <a:ext cx="8748713" cy="4873625"/>
          </a:xfrm>
        </p:spPr>
        <p:txBody>
          <a:bodyPr/>
          <a:lstStyle/>
          <a:p>
            <a:pPr>
              <a:defRPr/>
            </a:pPr>
            <a:endParaRPr lang="cs-CZ" altLang="cs-CZ" sz="2000" dirty="0" smtClean="0">
              <a:latin typeface="Arial" charset="0"/>
            </a:endParaRPr>
          </a:p>
          <a:p>
            <a:pPr>
              <a:defRPr/>
            </a:pPr>
            <a:r>
              <a:rPr lang="cs-CZ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0,1</a:t>
            </a:r>
            <a:r>
              <a:rPr lang="cs-CZ" sz="2000" dirty="0" smtClean="0"/>
              <a:t>	= </a:t>
            </a:r>
            <a:r>
              <a:rPr lang="cs-CZ" sz="2000" b="1" dirty="0"/>
              <a:t>drobné spolupráce všech závodnic společné </a:t>
            </a:r>
            <a:r>
              <a:rPr lang="cs-CZ" sz="2000" b="1" dirty="0" smtClean="0"/>
              <a:t>skladby</a:t>
            </a:r>
            <a:br>
              <a:rPr lang="cs-CZ" sz="2000" b="1" dirty="0" smtClean="0"/>
            </a:br>
            <a:r>
              <a:rPr lang="cs-CZ" sz="2000" b="1" dirty="0" smtClean="0"/>
              <a:t>	</a:t>
            </a:r>
          </a:p>
          <a:p>
            <a:pPr>
              <a:defRPr/>
            </a:pPr>
            <a:r>
              <a:rPr lang="cs-CZ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0,3</a:t>
            </a:r>
            <a:r>
              <a:rPr lang="cs-CZ" sz="2000" dirty="0" smtClean="0"/>
              <a:t>	= </a:t>
            </a:r>
            <a:r>
              <a:rPr lang="cs-CZ" sz="2000" b="1" dirty="0"/>
              <a:t>spolupráce všech </a:t>
            </a:r>
            <a:r>
              <a:rPr lang="cs-CZ" sz="2000" b="1" dirty="0" smtClean="0"/>
              <a:t>závodnic obsahující 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" dirty="0" smtClean="0"/>
              <a:t/>
            </a:r>
            <a:br>
              <a:rPr lang="cs-CZ" sz="200" dirty="0" smtClean="0"/>
            </a:br>
            <a:r>
              <a:rPr lang="cs-CZ" sz="2000" dirty="0" smtClean="0"/>
              <a:t>	- </a:t>
            </a:r>
            <a:r>
              <a:rPr lang="cs-CZ" sz="2000" dirty="0"/>
              <a:t>přechod přes </a:t>
            </a:r>
            <a:r>
              <a:rPr lang="cs-CZ" sz="2000" dirty="0" smtClean="0"/>
              <a:t>partnerku(y) </a:t>
            </a:r>
            <a:r>
              <a:rPr lang="cs-CZ" sz="2000" dirty="0"/>
              <a:t>skokem či poskokem </a:t>
            </a:r>
            <a:r>
              <a:rPr lang="cs-CZ" sz="2000" dirty="0" smtClean="0"/>
              <a:t>následovaným</a:t>
            </a:r>
            <a:br>
              <a:rPr lang="cs-CZ" sz="2000" dirty="0" smtClean="0"/>
            </a:br>
            <a:r>
              <a:rPr lang="cs-CZ" sz="2000" dirty="0" smtClean="0"/>
              <a:t>	akrobatickým </a:t>
            </a:r>
            <a:r>
              <a:rPr lang="cs-CZ" sz="2000" dirty="0"/>
              <a:t>prvkem </a:t>
            </a:r>
            <a:r>
              <a:rPr lang="cs-CZ" sz="2000" dirty="0" smtClean="0"/>
              <a:t>či rotací </a:t>
            </a:r>
            <a:r>
              <a:rPr lang="cs-CZ" sz="2000" dirty="0"/>
              <a:t>okolo vertikální či </a:t>
            </a:r>
            <a:r>
              <a:rPr lang="cs-CZ" sz="2000" dirty="0" smtClean="0"/>
              <a:t>horizontální</a:t>
            </a:r>
            <a:br>
              <a:rPr lang="cs-CZ" sz="2000" dirty="0" smtClean="0"/>
            </a:br>
            <a:r>
              <a:rPr lang="cs-CZ" sz="2000" dirty="0" smtClean="0"/>
              <a:t>	osy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- </a:t>
            </a:r>
            <a:r>
              <a:rPr lang="cs-CZ" sz="2000" dirty="0"/>
              <a:t>přechod přes ležící či stojící </a:t>
            </a:r>
            <a:r>
              <a:rPr lang="cs-CZ" sz="2000" dirty="0" smtClean="0"/>
              <a:t>partnerku(y) </a:t>
            </a:r>
            <a:r>
              <a:rPr lang="cs-CZ" sz="2000" dirty="0"/>
              <a:t>akrobatickým </a:t>
            </a:r>
            <a:r>
              <a:rPr lang="cs-CZ" sz="2000" dirty="0" smtClean="0"/>
              <a:t>prvkem</a:t>
            </a:r>
            <a:br>
              <a:rPr lang="cs-CZ" sz="2000" dirty="0" smtClean="0"/>
            </a:br>
            <a:r>
              <a:rPr lang="cs-CZ" sz="2000" dirty="0" smtClean="0"/>
              <a:t>	či rotací okolo vertikální či horizontální</a:t>
            </a:r>
            <a:r>
              <a:rPr lang="cs-CZ" sz="2000" dirty="0"/>
              <a:t> </a:t>
            </a:r>
            <a:r>
              <a:rPr lang="cs-CZ" sz="2000" dirty="0" smtClean="0"/>
              <a:t>osy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- </a:t>
            </a:r>
            <a:r>
              <a:rPr lang="cs-CZ" sz="2000" dirty="0"/>
              <a:t>průchod skrz útvar složený z partnerek </a:t>
            </a:r>
            <a:r>
              <a:rPr lang="cs-CZ" sz="2000" dirty="0" smtClean="0"/>
              <a:t>skokem /</a:t>
            </a:r>
            <a:br>
              <a:rPr lang="cs-CZ" sz="2000" dirty="0" smtClean="0"/>
            </a:br>
            <a:r>
              <a:rPr lang="cs-CZ" sz="2000" dirty="0" smtClean="0"/>
              <a:t>	akrobatickým prvkem / rotací okolo vertikální či horizontální osy</a:t>
            </a:r>
            <a:br>
              <a:rPr lang="cs-CZ" sz="2000" dirty="0" smtClean="0"/>
            </a:br>
            <a:endParaRPr lang="cs-CZ" sz="2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	- zvedaná pozice – méně než nad úroveň hlavy ostatních členek</a:t>
            </a:r>
            <a:br>
              <a:rPr lang="cs-CZ" sz="2000" dirty="0" smtClean="0"/>
            </a:br>
            <a:r>
              <a:rPr lang="cs-CZ" sz="2000" dirty="0" smtClean="0"/>
              <a:t>	družstva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497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sz="2400" b="1" cap="none" dirty="0">
                <a:solidFill>
                  <a:srgbClr val="0070C0"/>
                </a:solidFill>
              </a:rPr>
              <a:t>KOLABORACE / SPOLUPRÁCE</a:t>
            </a:r>
            <a:br>
              <a:rPr lang="cs-CZ" altLang="cs-CZ" sz="2400" b="1" cap="none" dirty="0">
                <a:solidFill>
                  <a:srgbClr val="0070C0"/>
                </a:solidFill>
              </a:rPr>
            </a:br>
            <a:r>
              <a:rPr lang="cs-CZ" altLang="cs-CZ" sz="2400" b="1" cap="none" dirty="0">
                <a:solidFill>
                  <a:srgbClr val="0070C0"/>
                </a:solidFill>
              </a:rPr>
              <a:t>HODNOTA – </a:t>
            </a:r>
            <a:r>
              <a:rPr lang="cs-CZ" altLang="cs-CZ" b="1" cap="none" dirty="0" smtClean="0">
                <a:solidFill>
                  <a:srgbClr val="FF3399"/>
                </a:solidFill>
              </a:rPr>
              <a:t>BEZ NÁČINÍ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4925" y="1628775"/>
            <a:ext cx="8748713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altLang="cs-CZ" sz="2000" dirty="0" smtClean="0">
              <a:latin typeface="Arial" charset="0"/>
            </a:endParaRPr>
          </a:p>
          <a:p>
            <a:pPr>
              <a:defRPr/>
            </a:pPr>
            <a:r>
              <a:rPr lang="cs-CZ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0,5</a:t>
            </a:r>
            <a:r>
              <a:rPr lang="cs-CZ" sz="2000" dirty="0" smtClean="0"/>
              <a:t>	= </a:t>
            </a:r>
            <a:r>
              <a:rPr lang="cs-CZ" sz="2000" b="1" dirty="0" smtClean="0"/>
              <a:t>spolupráce všech závodnic obsahující zvedanou pozici</a:t>
            </a:r>
            <a:br>
              <a:rPr lang="cs-CZ" sz="2000" b="1" dirty="0" smtClean="0"/>
            </a:br>
            <a:r>
              <a:rPr lang="cs-CZ" sz="2000" b="1" dirty="0" smtClean="0"/>
              <a:t>	za podmínek</a:t>
            </a:r>
            <a:r>
              <a:rPr lang="cs-CZ" sz="2000" dirty="0" smtClean="0"/>
              <a:t>  (max. 1x v sestavě) 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	- alespoň jedna gymnastka ztratí kontakt s podlahou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	- spolupráce může, ale nemusí v sobě zahrnovat přechod přes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	   vertikální či horizontální osu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	- spolupráce smí být pouze statická, bez přesunu členek družstva</a:t>
            </a:r>
            <a:br>
              <a:rPr lang="cs-CZ" sz="2000" dirty="0" smtClean="0"/>
            </a:br>
            <a:r>
              <a:rPr lang="cs-CZ" sz="2000" dirty="0" smtClean="0"/>
              <a:t>	  o více než 2 kroky (tažené a nošené figury + lidské pyramidy</a:t>
            </a:r>
            <a:br>
              <a:rPr lang="cs-CZ" sz="2000" dirty="0" smtClean="0"/>
            </a:br>
            <a:r>
              <a:rPr lang="cs-CZ" sz="2000" dirty="0" smtClean="0"/>
              <a:t>	   jsou zakázány)</a:t>
            </a:r>
          </a:p>
          <a:p>
            <a:pPr marL="0" indent="0">
              <a:buNone/>
              <a:defRPr/>
            </a:pPr>
            <a:r>
              <a:rPr lang="cs-CZ" sz="2000" dirty="0" smtClean="0"/>
              <a:t>	- zvedaná gymnastka musí být nad úrovní hlavy ostatních členek</a:t>
            </a:r>
            <a:br>
              <a:rPr lang="cs-CZ" sz="2000" dirty="0" smtClean="0"/>
            </a:br>
            <a:r>
              <a:rPr lang="cs-CZ" sz="2000" dirty="0" smtClean="0"/>
              <a:t>	   </a:t>
            </a:r>
            <a:r>
              <a:rPr lang="cs-CZ" sz="2000" dirty="0" smtClean="0"/>
              <a:t>družstva 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(těžiště zvedané gymnastky musí být nad hlavami</a:t>
            </a:r>
            <a:br>
              <a:rPr lang="cs-CZ" sz="2000" dirty="0">
                <a:solidFill>
                  <a:srgbClr val="FF0000"/>
                </a:solidFill>
              </a:rPr>
            </a:br>
            <a:r>
              <a:rPr lang="cs-CZ" sz="2000" dirty="0">
                <a:solidFill>
                  <a:srgbClr val="FF0000"/>
                </a:solidFill>
              </a:rPr>
              <a:t>	   partnerek)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73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cs-CZ" altLang="cs-CZ" sz="2400" b="1" cap="none" dirty="0">
                <a:solidFill>
                  <a:srgbClr val="0070C0"/>
                </a:solidFill>
              </a:rPr>
              <a:t>„ZVEDAČKA“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7786688" cy="48736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altLang="cs-CZ" dirty="0" smtClean="0">
                <a:latin typeface="Arial" charset="0"/>
              </a:rPr>
              <a:t>Skladba nesmí obsahovat akrobatické prvky s letovou fází.</a:t>
            </a:r>
          </a:p>
          <a:p>
            <a:pPr>
              <a:lnSpc>
                <a:spcPct val="150000"/>
              </a:lnSpc>
            </a:pPr>
            <a:r>
              <a:rPr lang="cs-CZ" altLang="cs-CZ" dirty="0" err="1" smtClean="0">
                <a:latin typeface="Arial" charset="0"/>
              </a:rPr>
              <a:t>Zvedačkou</a:t>
            </a:r>
            <a:r>
              <a:rPr lang="cs-CZ" altLang="cs-CZ" dirty="0" smtClean="0">
                <a:latin typeface="Arial" charset="0"/>
              </a:rPr>
              <a:t> je myšleno, že gymnastka ztratí kontakt s podložkou, je držena jinou/jinými gymnastkou/</a:t>
            </a:r>
            <a:r>
              <a:rPr lang="cs-CZ" altLang="cs-CZ" dirty="0" err="1" smtClean="0">
                <a:latin typeface="Arial" charset="0"/>
              </a:rPr>
              <a:t>tkami</a:t>
            </a:r>
            <a:r>
              <a:rPr lang="cs-CZ" altLang="cs-CZ" dirty="0" smtClean="0">
                <a:latin typeface="Arial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>
                <a:latin typeface="Arial" charset="0"/>
              </a:rPr>
              <a:t>Zvedaná gymnastka musí být aktivní (pomoci svou silou, zpevněním celého těla</a:t>
            </a:r>
            <a:r>
              <a:rPr lang="cs-CZ" altLang="cs-CZ" dirty="0" smtClean="0">
                <a:latin typeface="Arial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>
                <a:solidFill>
                  <a:srgbClr val="FF0000"/>
                </a:solidFill>
                <a:latin typeface="Arial" charset="0"/>
              </a:rPr>
              <a:t>Zvedající gymnastky 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musí být aktivní (pomoci svou silou, </a:t>
            </a:r>
            <a:r>
              <a:rPr lang="cs-CZ" altLang="cs-CZ" dirty="0" smtClean="0">
                <a:solidFill>
                  <a:srgbClr val="FF0000"/>
                </a:solidFill>
                <a:latin typeface="Arial" charset="0"/>
              </a:rPr>
              <a:t>aktivním zapojením).</a:t>
            </a: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cs-CZ" altLang="cs-CZ" dirty="0" smtClean="0">
                <a:latin typeface="Arial" charset="0"/>
              </a:rPr>
              <a:t>Zvedaná </a:t>
            </a:r>
            <a:r>
              <a:rPr lang="cs-CZ" altLang="cs-CZ" dirty="0" smtClean="0">
                <a:latin typeface="Arial" charset="0"/>
              </a:rPr>
              <a:t>gymnastka nesmí ztratit kontakt s gymnastkami/ty (nesmí být vyhozena, muže být pouze držena)</a:t>
            </a:r>
          </a:p>
        </p:txBody>
      </p:sp>
    </p:spTree>
    <p:extLst>
      <p:ext uri="{BB962C8B-B14F-4D97-AF65-F5344CB8AC3E}">
        <p14:creationId xmlns:p14="http://schemas.microsoft.com/office/powerpoint/2010/main" val="32641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		    Hodnocení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	společné skladby linie B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>
                <a:latin typeface="Arial" charset="0"/>
              </a:rPr>
              <a:t>Hodnocení společné skladby KPMG a ZPMG – linie B: </a:t>
            </a:r>
            <a:r>
              <a:rPr lang="cs-CZ" altLang="cs-CZ" b="1" dirty="0">
                <a:latin typeface="Arial" charset="0"/>
              </a:rPr>
              <a:t>celkem </a:t>
            </a:r>
            <a:r>
              <a:rPr lang="cs-CZ" altLang="cs-CZ" b="1" dirty="0" smtClean="0">
                <a:latin typeface="Arial" charset="0"/>
              </a:rPr>
              <a:t>17 </a:t>
            </a:r>
            <a:r>
              <a:rPr lang="cs-CZ" altLang="cs-CZ" b="1" dirty="0">
                <a:latin typeface="Arial" charset="0"/>
              </a:rPr>
              <a:t>bodů </a:t>
            </a:r>
          </a:p>
          <a:p>
            <a:endParaRPr lang="cs-CZ" b="1" dirty="0" smtClean="0">
              <a:latin typeface="Arial" charset="0"/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altLang="cs-CZ" b="1" dirty="0" smtClean="0">
                <a:latin typeface="Arial" charset="0"/>
              </a:rPr>
              <a:t>7 </a:t>
            </a:r>
            <a:r>
              <a:rPr lang="cs-CZ" altLang="cs-CZ" b="1" dirty="0">
                <a:latin typeface="Arial" charset="0"/>
              </a:rPr>
              <a:t>bodů obtížnost (3 body povinné vazby, </a:t>
            </a:r>
            <a:r>
              <a:rPr lang="cs-CZ" altLang="cs-CZ" b="1" dirty="0" smtClean="0">
                <a:latin typeface="Arial" charset="0"/>
              </a:rPr>
              <a:t>2 body </a:t>
            </a:r>
            <a:r>
              <a:rPr lang="cs-CZ" altLang="cs-CZ" b="1" dirty="0">
                <a:latin typeface="Arial" charset="0"/>
              </a:rPr>
              <a:t>kolaborace, 2 body výměny náčiním</a:t>
            </a:r>
            <a:r>
              <a:rPr lang="cs-CZ" altLang="cs-CZ" b="1" dirty="0" smtClean="0">
                <a:latin typeface="Arial" charset="0"/>
              </a:rPr>
              <a:t>);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cs-CZ" altLang="cs-CZ" b="1" dirty="0" smtClean="0">
              <a:latin typeface="Arial" charset="0"/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altLang="cs-CZ" b="1" dirty="0" smtClean="0">
                <a:latin typeface="Arial" charset="0"/>
              </a:rPr>
              <a:t>10 </a:t>
            </a:r>
            <a:r>
              <a:rPr lang="cs-CZ" altLang="cs-CZ" b="1" dirty="0">
                <a:latin typeface="Arial" charset="0"/>
              </a:rPr>
              <a:t>bodů provedení a artistika.</a:t>
            </a:r>
          </a:p>
          <a:p>
            <a:pPr lvl="1"/>
            <a:endParaRPr lang="cs-CZ" altLang="cs-CZ" b="1" dirty="0">
              <a:latin typeface="Arial" charset="0"/>
            </a:endParaRPr>
          </a:p>
          <a:p>
            <a:pPr lvl="2"/>
            <a:r>
              <a:rPr lang="cs-CZ" altLang="cs-CZ" dirty="0">
                <a:latin typeface="Arial" charset="0"/>
              </a:rPr>
              <a:t>Dílčí známky, které tvoří výslednou známku, vycházejí z výše uvedených požadavků a jsou především </a:t>
            </a:r>
            <a:r>
              <a:rPr lang="cs-CZ" altLang="cs-CZ" u="sng" dirty="0">
                <a:latin typeface="Arial" charset="0"/>
              </a:rPr>
              <a:t>kontrolním mechanismem</a:t>
            </a:r>
            <a:r>
              <a:rPr lang="cs-CZ" altLang="cs-CZ" dirty="0">
                <a:latin typeface="Arial" charset="0"/>
              </a:rPr>
              <a:t> pro případný rozchod středních (krajních) známek.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039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7467600" cy="5619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cs-CZ" altLang="cs-CZ" sz="2400" b="1" cap="none" dirty="0">
                <a:solidFill>
                  <a:srgbClr val="0070C0"/>
                </a:solidFill>
              </a:rPr>
              <a:t>KOLABORACE/SPOLUPRÁCE MUSÍ OBSAHOVAT:       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12875"/>
            <a:ext cx="8713788" cy="5761038"/>
          </a:xfrm>
        </p:spPr>
        <p:txBody>
          <a:bodyPr/>
          <a:lstStyle/>
          <a:p>
            <a:r>
              <a:rPr lang="cs-CZ" altLang="cs-CZ" smtClean="0">
                <a:latin typeface="Arial" charset="0"/>
              </a:rPr>
              <a:t>Kolaborace se účastní všech 5 gymnastek, nebo je Kolaborace prováděna v podskupinách (dvojice, trojice, atd.). Gymnastky musí být v kontaktu buď přímo, nebo spojením s náčiním.</a:t>
            </a:r>
          </a:p>
          <a:p>
            <a:endParaRPr lang="cs-CZ" altLang="cs-CZ" sz="1400" smtClean="0">
              <a:latin typeface="Arial" charset="0"/>
            </a:endParaRPr>
          </a:p>
          <a:p>
            <a:r>
              <a:rPr lang="cs-CZ" altLang="cs-CZ" smtClean="0">
                <a:latin typeface="Arial" charset="0"/>
              </a:rPr>
              <a:t>Kolaborace musí být provedena různými způsoby jednou nebo několika gymnastkami (s vyhozením nebo bez vyhození náčiní jednou nebo několika gymnastkami, různými směry, různorodost přemístění a útvarů, atd.).</a:t>
            </a:r>
          </a:p>
          <a:p>
            <a:endParaRPr lang="cs-CZ" altLang="cs-CZ" sz="1400" smtClean="0">
              <a:latin typeface="Arial" charset="0"/>
            </a:endParaRPr>
          </a:p>
          <a:p>
            <a:r>
              <a:rPr lang="cs-CZ" altLang="cs-CZ" smtClean="0">
                <a:latin typeface="Arial" charset="0"/>
              </a:rPr>
              <a:t>Všechny prvky spolupráce musí být dobře sladěny s prací náčiní.</a:t>
            </a:r>
          </a:p>
          <a:p>
            <a:endParaRPr lang="cs-CZ" altLang="cs-CZ" sz="1400" smtClean="0">
              <a:latin typeface="Arial" charset="0"/>
            </a:endParaRPr>
          </a:p>
          <a:p>
            <a:r>
              <a:rPr lang="cs-CZ" altLang="cs-CZ" smtClean="0">
                <a:latin typeface="Arial" charset="0"/>
              </a:rPr>
              <a:t>Kolaborace ve skladbě musí být různé.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13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cs-CZ" altLang="cs-CZ" sz="2400" b="1" cap="none" dirty="0">
                <a:solidFill>
                  <a:srgbClr val="0070C0"/>
                </a:solidFill>
              </a:rPr>
              <a:t>ZAKÁZANÉ PRVKY KOLABORACE (TEDY NEPLATNÁ KOLABORACE)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altLang="cs-CZ" smtClean="0"/>
              <a:t>         </a:t>
            </a:r>
          </a:p>
          <a:p>
            <a:pPr marL="0" indent="0"/>
            <a:r>
              <a:rPr lang="cs-CZ" altLang="cs-CZ" smtClean="0">
                <a:latin typeface="Arial" charset="0"/>
              </a:rPr>
              <a:t>Pozice nebo akce v nalehnutí na 1 nebo několik partnerek bez kontaktu se zemí déle než 4 pohyby (4 vteřiny).                                   </a:t>
            </a:r>
          </a:p>
          <a:p>
            <a:pPr marL="0" indent="0"/>
            <a:r>
              <a:rPr lang="cs-CZ" altLang="cs-CZ" smtClean="0">
                <a:latin typeface="Arial" charset="0"/>
              </a:rPr>
              <a:t>Nesení nebo tažení gymnastky po zemi více než 2 kroky.              </a:t>
            </a:r>
          </a:p>
          <a:p>
            <a:pPr marL="0" indent="0"/>
            <a:r>
              <a:rPr lang="cs-CZ" altLang="cs-CZ" smtClean="0">
                <a:latin typeface="Arial" charset="0"/>
              </a:rPr>
              <a:t>Chůze – s více než 1 oporou – přes jednu nebo několik gymnastek seskupených dohromady.</a:t>
            </a:r>
          </a:p>
          <a:p>
            <a:pPr marL="0" indent="0"/>
            <a:r>
              <a:rPr lang="cs-CZ" altLang="cs-CZ" smtClean="0">
                <a:latin typeface="Arial" charset="0"/>
              </a:rPr>
              <a:t>Vytváření pyramid.</a:t>
            </a:r>
          </a:p>
          <a:p>
            <a:pPr marL="0" indent="0"/>
            <a:r>
              <a:rPr lang="cs-CZ" altLang="cs-CZ" smtClean="0">
                <a:latin typeface="Arial" charset="0"/>
              </a:rPr>
              <a:t>Bočný či čelný rozštěp se zastavením, stoj na rukou bez přemetu.</a:t>
            </a:r>
          </a:p>
          <a:p>
            <a:pPr marL="0" indent="0"/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3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	OBTÍŽNOST  SS LINIE B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892480" cy="53492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altLang="cs-CZ" sz="1800" b="1" dirty="0">
                <a:latin typeface="Arial" charset="0"/>
              </a:rPr>
              <a:t>Povinné vazby (izolované prvky), kolaborace a výměny:</a:t>
            </a:r>
            <a:endParaRPr lang="cs-CZ" altLang="cs-CZ" sz="1800" dirty="0">
              <a:latin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800" dirty="0">
                <a:latin typeface="Arial" charset="0"/>
              </a:rPr>
              <a:t>1. </a:t>
            </a:r>
            <a:r>
              <a:rPr lang="cs-CZ" altLang="cs-CZ" sz="1800" b="1" dirty="0">
                <a:latin typeface="Arial" charset="0"/>
              </a:rPr>
              <a:t>Skok obtížnosti</a:t>
            </a:r>
            <a:r>
              <a:rPr lang="cs-CZ" altLang="cs-CZ" sz="1800" dirty="0">
                <a:latin typeface="Arial" charset="0"/>
              </a:rPr>
              <a:t> s libovolnou manipulací typickou pro dané náčiní = 0,5 b.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800" dirty="0">
                <a:latin typeface="Arial" charset="0"/>
              </a:rPr>
              <a:t>2</a:t>
            </a:r>
            <a:r>
              <a:rPr lang="cs-CZ" altLang="cs-CZ" sz="1800" b="1" dirty="0">
                <a:latin typeface="Arial" charset="0"/>
              </a:rPr>
              <a:t>. Rovnováha obtížnosti</a:t>
            </a:r>
            <a:r>
              <a:rPr lang="cs-CZ" altLang="cs-CZ" sz="1800" dirty="0">
                <a:latin typeface="Arial" charset="0"/>
              </a:rPr>
              <a:t> s libovolnou manipulací typickou pro dané náčiní = 0,5 b.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800" dirty="0">
                <a:latin typeface="Arial" charset="0"/>
              </a:rPr>
              <a:t>3. </a:t>
            </a:r>
            <a:r>
              <a:rPr lang="cs-CZ" altLang="cs-CZ" sz="1800" b="1" dirty="0">
                <a:latin typeface="Arial" charset="0"/>
              </a:rPr>
              <a:t>Rotace obtížnosti</a:t>
            </a:r>
            <a:r>
              <a:rPr lang="cs-CZ" altLang="cs-CZ" sz="1800" dirty="0">
                <a:latin typeface="Arial" charset="0"/>
              </a:rPr>
              <a:t> s libovolnou manipulací typickou pro dané náčiní = 0,5 b.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800" dirty="0">
                <a:latin typeface="Arial" charset="0"/>
              </a:rPr>
              <a:t>4. </a:t>
            </a:r>
            <a:r>
              <a:rPr lang="cs-CZ" altLang="cs-CZ" sz="1800" b="1" dirty="0">
                <a:latin typeface="Arial" charset="0"/>
              </a:rPr>
              <a:t>Prvek dle výběru</a:t>
            </a:r>
            <a:r>
              <a:rPr lang="cs-CZ" altLang="cs-CZ" sz="1800" dirty="0">
                <a:latin typeface="Arial" charset="0"/>
              </a:rPr>
              <a:t> (skok, rotace, rovnováha) </a:t>
            </a:r>
            <a:r>
              <a:rPr lang="cs-CZ" altLang="cs-CZ" sz="1800" b="1" dirty="0">
                <a:latin typeface="Arial" charset="0"/>
              </a:rPr>
              <a:t>obtížnosti</a:t>
            </a:r>
            <a:r>
              <a:rPr lang="cs-CZ" altLang="cs-CZ" sz="1800" dirty="0">
                <a:latin typeface="Arial" charset="0"/>
              </a:rPr>
              <a:t> s libovolnou manipulací typickou pro dané náčiní = 0,5 b.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800" dirty="0">
                <a:latin typeface="Arial" charset="0"/>
              </a:rPr>
              <a:t>5. </a:t>
            </a:r>
            <a:r>
              <a:rPr lang="cs-CZ" altLang="cs-CZ" sz="1800" b="1" dirty="0">
                <a:latin typeface="Arial" charset="0"/>
              </a:rPr>
              <a:t>Série tanečních kroků </a:t>
            </a:r>
            <a:r>
              <a:rPr lang="cs-CZ" altLang="cs-CZ" sz="1800" dirty="0">
                <a:latin typeface="Arial" charset="0"/>
              </a:rPr>
              <a:t>(min. 8 vteřin se změnou rytmizace) s libovolnou manipulací typickou pro dané náčiní = 0,5 b.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800" dirty="0">
                <a:latin typeface="Arial" charset="0"/>
              </a:rPr>
              <a:t>6. </a:t>
            </a:r>
            <a:r>
              <a:rPr lang="cs-CZ" altLang="cs-CZ" sz="1800" b="1" dirty="0">
                <a:latin typeface="Arial" charset="0"/>
              </a:rPr>
              <a:t>Vlna/osma</a:t>
            </a:r>
            <a:r>
              <a:rPr lang="cs-CZ" altLang="cs-CZ" sz="1800" dirty="0">
                <a:latin typeface="Arial" charset="0"/>
              </a:rPr>
              <a:t> celým tělem s libovolnou manipulací typickou pro dané náčiní = 0,5 b.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800" dirty="0">
                <a:latin typeface="Arial" charset="0"/>
              </a:rPr>
              <a:t>7.</a:t>
            </a:r>
            <a:r>
              <a:rPr lang="cs-CZ" altLang="cs-CZ" sz="1800" b="1" dirty="0">
                <a:latin typeface="Arial" charset="0"/>
              </a:rPr>
              <a:t> Kolaborace</a:t>
            </a:r>
            <a:r>
              <a:rPr lang="cs-CZ" altLang="cs-CZ" sz="1800" dirty="0">
                <a:latin typeface="Arial" charset="0"/>
              </a:rPr>
              <a:t> – </a:t>
            </a:r>
            <a:r>
              <a:rPr lang="cs-CZ" altLang="cs-CZ" sz="1800" dirty="0" smtClean="0">
                <a:latin typeface="Arial" charset="0"/>
              </a:rPr>
              <a:t>max. 2 body</a:t>
            </a:r>
            <a:endParaRPr lang="cs-CZ" altLang="cs-CZ" sz="1800" dirty="0">
              <a:solidFill>
                <a:srgbClr val="FF3399"/>
              </a:solidFill>
              <a:latin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800" dirty="0">
                <a:latin typeface="Arial" charset="0"/>
              </a:rPr>
              <a:t>8. </a:t>
            </a:r>
            <a:r>
              <a:rPr lang="cs-CZ" altLang="cs-CZ" sz="1800" b="1" dirty="0">
                <a:latin typeface="Arial" charset="0"/>
              </a:rPr>
              <a:t>4 výměny vyhozením</a:t>
            </a:r>
            <a:r>
              <a:rPr lang="cs-CZ" altLang="cs-CZ" sz="1800" dirty="0">
                <a:latin typeface="Arial" charset="0"/>
              </a:rPr>
              <a:t> a chycením všech náčiní = 4 x 0,5 b = 2,0 b.</a:t>
            </a:r>
          </a:p>
          <a:p>
            <a:pPr>
              <a:lnSpc>
                <a:spcPct val="15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007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		POZNÁMKA :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845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1800" dirty="0">
                <a:latin typeface="Arial" charset="0"/>
              </a:rPr>
              <a:t>Maximální počet zařazených prvků obtížnosti je 6 (bez ohledu na obtížnost), z toho se do známky započítávají dle pravidel SS linie B čtyři, a to 1 skok, 1 rovnováha, 1 rotace a  1 prvek z jakékoliv ze skupin obtížnosti. V případě zařazení většího počtu prvků obtížnosti než 6 bude udělena gymnastce srážka 0,5 b. RO obtížnosti. </a:t>
            </a: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altLang="cs-CZ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altLang="cs-CZ" sz="1800" dirty="0">
                <a:latin typeface="Arial" charset="0"/>
              </a:rPr>
              <a:t>Počet tanečních kroků a vln/</a:t>
            </a:r>
            <a:r>
              <a:rPr lang="cs-CZ" altLang="cs-CZ" sz="1800" dirty="0" err="1">
                <a:latin typeface="Arial" charset="0"/>
              </a:rPr>
              <a:t>osem</a:t>
            </a:r>
            <a:r>
              <a:rPr lang="cs-CZ" altLang="cs-CZ" sz="1800" dirty="0">
                <a:latin typeface="Arial" charset="0"/>
              </a:rPr>
              <a:t> je neomezen, započítává se ale je 1 taneční krok a 1 vlna/osma. </a:t>
            </a:r>
          </a:p>
          <a:p>
            <a:pPr>
              <a:lnSpc>
                <a:spcPct val="90000"/>
              </a:lnSpc>
            </a:pP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altLang="cs-CZ" sz="1800" dirty="0">
                <a:latin typeface="Arial" charset="0"/>
              </a:rPr>
              <a:t>Celkový počet kolaborací je neomezen.</a:t>
            </a:r>
            <a:endParaRPr lang="cs-CZ" altLang="cs-CZ" sz="1800" dirty="0">
              <a:solidFill>
                <a:srgbClr val="FF3399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altLang="cs-CZ" sz="1800" dirty="0">
                <a:latin typeface="Arial" charset="0"/>
              </a:rPr>
              <a:t>Maximální počet výměn je 4. V případě zařazení většího počtu výměn než 4 bude udělena skladbě srážka 0,5 b. RO obtížnosti. </a:t>
            </a:r>
          </a:p>
          <a:p>
            <a:pPr>
              <a:lnSpc>
                <a:spcPct val="90000"/>
              </a:lnSpc>
            </a:pP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Maximální počet </a:t>
            </a:r>
            <a:r>
              <a:rPr lang="cs-CZ" altLang="cs-CZ" sz="1800" dirty="0" err="1" smtClean="0">
                <a:solidFill>
                  <a:srgbClr val="FF0000"/>
                </a:solidFill>
                <a:latin typeface="Arial" charset="0"/>
              </a:rPr>
              <a:t>zvedaček</a:t>
            </a:r>
            <a:r>
              <a:rPr lang="cs-CZ" altLang="cs-CZ" sz="1800" dirty="0" smtClean="0">
                <a:solidFill>
                  <a:srgbClr val="FF0000"/>
                </a:solidFill>
                <a:latin typeface="Arial" charset="0"/>
              </a:rPr>
              <a:t> v sestavě s náčiním je 2 (jedna s vysokým vyhozením a jedna bez vysokého vyhození). 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V případě zařazení většího počtu </a:t>
            </a:r>
            <a:r>
              <a:rPr lang="cs-CZ" altLang="cs-CZ" sz="1800" dirty="0" err="1">
                <a:solidFill>
                  <a:srgbClr val="FF0000"/>
                </a:solidFill>
                <a:latin typeface="Arial" charset="0"/>
              </a:rPr>
              <a:t>zvedaček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altLang="cs-CZ" sz="1800" dirty="0" smtClean="0">
                <a:solidFill>
                  <a:srgbClr val="FF0000"/>
                </a:solidFill>
                <a:latin typeface="Arial" charset="0"/>
              </a:rPr>
              <a:t>bude 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udělena skladbě srážka 0,5 b. RO obtížnosti. </a:t>
            </a:r>
            <a:endParaRPr lang="cs-CZ" altLang="cs-CZ" sz="1800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altLang="cs-CZ" sz="18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Maximální počet </a:t>
            </a:r>
            <a:r>
              <a:rPr lang="cs-CZ" altLang="cs-CZ" sz="1800" dirty="0" err="1">
                <a:solidFill>
                  <a:srgbClr val="FF0000"/>
                </a:solidFill>
                <a:latin typeface="Arial" charset="0"/>
              </a:rPr>
              <a:t>zvedaček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 v sestavě </a:t>
            </a:r>
            <a:r>
              <a:rPr lang="cs-CZ" altLang="cs-CZ" sz="1800" dirty="0" smtClean="0">
                <a:solidFill>
                  <a:srgbClr val="FF0000"/>
                </a:solidFill>
                <a:latin typeface="Arial" charset="0"/>
              </a:rPr>
              <a:t>bez náčiní v Českomoravském poháru 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je </a:t>
            </a:r>
            <a:r>
              <a:rPr lang="cs-CZ" altLang="cs-CZ" sz="1800" dirty="0" smtClean="0">
                <a:solidFill>
                  <a:srgbClr val="FF0000"/>
                </a:solidFill>
                <a:latin typeface="Arial" charset="0"/>
              </a:rPr>
              <a:t>1. 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V případě zařazení většího počtu </a:t>
            </a:r>
            <a:r>
              <a:rPr lang="cs-CZ" altLang="cs-CZ" sz="1800" dirty="0" err="1">
                <a:solidFill>
                  <a:srgbClr val="FF0000"/>
                </a:solidFill>
                <a:latin typeface="Arial" charset="0"/>
              </a:rPr>
              <a:t>zvedaček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 bude udělena skladbě srážka 0,5 b. RO obtížnosti. </a:t>
            </a:r>
          </a:p>
          <a:p>
            <a:pPr>
              <a:lnSpc>
                <a:spcPct val="90000"/>
              </a:lnSpc>
            </a:pPr>
            <a:endParaRPr lang="cs-CZ" altLang="cs-CZ" sz="18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altLang="cs-CZ" sz="18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200" cap="none" dirty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PRVKY OBTÍŽNOSTI FIG (2017 – 2020)</a:t>
            </a:r>
            <a:r>
              <a:rPr lang="cs-CZ" altLang="cs-CZ" sz="3200" cap="none" dirty="0">
                <a:solidFill>
                  <a:srgbClr val="0070C0"/>
                </a:solidFill>
                <a:latin typeface="Arial" charset="0"/>
              </a:rPr>
              <a:t> </a:t>
            </a:r>
            <a:br>
              <a:rPr lang="cs-CZ" altLang="cs-CZ" sz="3200" cap="none" dirty="0">
                <a:solidFill>
                  <a:srgbClr val="0070C0"/>
                </a:solidFill>
                <a:latin typeface="Arial" charset="0"/>
              </a:rPr>
            </a:br>
            <a:r>
              <a:rPr lang="cs-CZ" altLang="cs-CZ" sz="3200" cap="none" dirty="0" smtClean="0">
                <a:solidFill>
                  <a:srgbClr val="0070C0"/>
                </a:solidFill>
                <a:latin typeface="Arial" charset="0"/>
              </a:rPr>
              <a:t>                         </a:t>
            </a:r>
            <a:r>
              <a:rPr lang="cs-CZ" altLang="cs-CZ" cap="none" dirty="0" smtClean="0">
                <a:solidFill>
                  <a:srgbClr val="0070C0"/>
                </a:solidFill>
                <a:latin typeface="Arial" charset="0"/>
              </a:rPr>
              <a:t>od </a:t>
            </a:r>
            <a:r>
              <a:rPr lang="cs-CZ" altLang="cs-CZ" cap="none" dirty="0">
                <a:solidFill>
                  <a:srgbClr val="0070C0"/>
                </a:solidFill>
                <a:latin typeface="Arial" charset="0"/>
              </a:rPr>
              <a:t>strany 33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altLang="cs-CZ" dirty="0" smtClean="0">
              <a:latin typeface="Arial" charset="0"/>
            </a:endParaRPr>
          </a:p>
          <a:p>
            <a:r>
              <a:rPr lang="cs-CZ" altLang="cs-CZ" sz="1800" dirty="0" smtClean="0">
                <a:latin typeface="Arial" charset="0"/>
              </a:rPr>
              <a:t>Viz </a:t>
            </a:r>
            <a:r>
              <a:rPr lang="cs-CZ" altLang="cs-CZ" sz="1800" dirty="0">
                <a:latin typeface="Arial" charset="0"/>
              </a:rPr>
              <a:t>volné sestavy KPMG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9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576064"/>
          </a:xfrm>
        </p:spPr>
        <p:txBody>
          <a:bodyPr>
            <a:normAutofit/>
          </a:bodyPr>
          <a:lstStyle/>
          <a:p>
            <a:r>
              <a:rPr lang="cs-CZ" altLang="cs-CZ" sz="2000" cap="none" dirty="0" smtClean="0">
                <a:solidFill>
                  <a:srgbClr val="0070C0"/>
                </a:solidFill>
              </a:rPr>
              <a:t>	DOPLNĚNÍ </a:t>
            </a:r>
            <a:r>
              <a:rPr lang="cs-CZ" altLang="cs-CZ" sz="2000" cap="none" dirty="0">
                <a:solidFill>
                  <a:srgbClr val="0070C0"/>
                </a:solidFill>
              </a:rPr>
              <a:t>K PRVKŮM OBTÍŽNOSTI: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sz="1800" dirty="0">
                <a:latin typeface="Arial" charset="0"/>
              </a:rPr>
              <a:t>Viz volné sestavy </a:t>
            </a:r>
            <a:r>
              <a:rPr lang="cs-CZ" altLang="cs-CZ" sz="1800" dirty="0" smtClean="0">
                <a:latin typeface="Arial" charset="0"/>
              </a:rPr>
              <a:t>KPMG</a:t>
            </a:r>
          </a:p>
          <a:p>
            <a:pPr>
              <a:lnSpc>
                <a:spcPct val="150000"/>
              </a:lnSpc>
            </a:pPr>
            <a:r>
              <a:rPr lang="cs-CZ" altLang="cs-CZ" sz="1800" dirty="0">
                <a:latin typeface="Arial" charset="0"/>
              </a:rPr>
              <a:t>Všechny závodnice musí správně provést </a:t>
            </a:r>
            <a:r>
              <a:rPr lang="cs-CZ" altLang="cs-CZ" sz="1800" u="sng" dirty="0">
                <a:latin typeface="Arial" charset="0"/>
              </a:rPr>
              <a:t>prvek obtížnosti (skok, rovnováhu, rotaci, sérii tanečních kroků, vlnu/osmu)</a:t>
            </a:r>
            <a:r>
              <a:rPr lang="cs-CZ" altLang="cs-CZ" sz="1800" dirty="0">
                <a:latin typeface="Arial" charset="0"/>
              </a:rPr>
              <a:t>, aby byla tato obtížnost uznána.</a:t>
            </a:r>
          </a:p>
          <a:p>
            <a:pPr>
              <a:lnSpc>
                <a:spcPct val="150000"/>
              </a:lnSpc>
            </a:pPr>
            <a:r>
              <a:rPr lang="cs-CZ" altLang="cs-CZ" sz="1800" dirty="0">
                <a:latin typeface="Arial" charset="0"/>
              </a:rPr>
              <a:t>Podskupina gymnastek (min. 2) může provést prvek s nižší obtížností nebo vyšší obtížností (např. 2 gymnastiky skok 0,1 a 3 gymnastky skok 0,2</a:t>
            </a:r>
            <a:r>
              <a:rPr lang="cs-CZ" altLang="cs-CZ" sz="1800" dirty="0" smtClean="0">
                <a:latin typeface="Arial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cs-CZ" altLang="cs-CZ" sz="1800" dirty="0" smtClean="0">
                <a:solidFill>
                  <a:srgbClr val="FF0000"/>
                </a:solidFill>
                <a:latin typeface="Arial" charset="0"/>
              </a:rPr>
              <a:t>Kombinace různých skupin prvků obtížnosti (např. 2 gymnastky skok a 3 gymnastky výdrž) není povolena</a:t>
            </a:r>
            <a:endParaRPr lang="cs-CZ" altLang="cs-CZ" sz="18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endParaRPr lang="cs-CZ" altLang="cs-CZ" sz="1800" dirty="0">
              <a:latin typeface="Arial" charset="0"/>
            </a:endParaRP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5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altLang="cs-CZ" sz="2800" cap="none" dirty="0">
                <a:solidFill>
                  <a:srgbClr val="0070C0"/>
                </a:solidFill>
                <a:latin typeface="Arial" charset="0"/>
              </a:rPr>
              <a:t>PŘIPOMENUTÍ</a:t>
            </a:r>
            <a:r>
              <a:rPr lang="cs-CZ" altLang="cs-CZ" sz="2800" cap="none" dirty="0">
                <a:solidFill>
                  <a:srgbClr val="0070C0"/>
                </a:solidFill>
              </a:rPr>
              <a:t> K PRVKŮM OBTÍŽNOSTI :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 u="sng" dirty="0">
                <a:latin typeface="Arial" charset="0"/>
              </a:rPr>
              <a:t>Povinné prvky BN </a:t>
            </a:r>
            <a:r>
              <a:rPr lang="cs-CZ" altLang="cs-CZ" sz="2000" dirty="0">
                <a:latin typeface="Arial" charset="0"/>
              </a:rPr>
              <a:t>(tj. prvek obtížnosti) - </a:t>
            </a:r>
            <a:r>
              <a:rPr lang="cs-CZ" altLang="cs-CZ" sz="2000" dirty="0" smtClean="0">
                <a:latin typeface="Arial" charset="0"/>
              </a:rPr>
              <a:t>povinné </a:t>
            </a:r>
            <a:r>
              <a:rPr lang="cs-CZ" altLang="cs-CZ" sz="2000" dirty="0">
                <a:latin typeface="Arial" charset="0"/>
              </a:rPr>
              <a:t>vazby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latin typeface="Arial" charset="0"/>
              </a:rPr>
              <a:t>Spojení prvku bez náčiní s manipulací s náčiním.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latin typeface="Arial" charset="0"/>
              </a:rPr>
              <a:t>Prvek BN má vždy hodnotu 0,3, manipulace s náčiním 0,2.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latin typeface="Arial" charset="0"/>
              </a:rPr>
              <a:t>Prvek BN (prvek obtížnosti) musí být proveden s libovolnou manipulací.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latin typeface="Arial" charset="0"/>
              </a:rPr>
              <a:t>Maximální hodnota správně provedeného prvku BN s předepsanou a správně provedenou manipulací je 0,5 b (RO obtížnosti).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latin typeface="Arial" charset="0"/>
              </a:rPr>
              <a:t>S nedokončenou či nesprávně provedenou manipulací je hodnota prvku 0,3 b. (Je odečtena hodnota 0,2 b. za manipulaci, která je chybně provedena RO obtížnosti a RO provedení).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latin typeface="Arial" charset="0"/>
              </a:rPr>
              <a:t>Povinná vazba s pádem náčiní či pádem gymnastky není hodnocena (0 b. RO obtížnosti) a navíc bude udělena srážka v provedení (v případě pádu těla gymnastky </a:t>
            </a:r>
            <a:r>
              <a:rPr lang="cs-CZ" altLang="cs-CZ" sz="2000" dirty="0" smtClean="0">
                <a:latin typeface="Arial" charset="0"/>
              </a:rPr>
              <a:t>nebo </a:t>
            </a:r>
            <a:r>
              <a:rPr lang="cs-CZ" altLang="cs-CZ" sz="2000" dirty="0">
                <a:latin typeface="Arial" charset="0"/>
              </a:rPr>
              <a:t>pádu náčiní) jako technická chyba a v artistice jako porušení jednoty kompozice (RO provedení). </a:t>
            </a:r>
          </a:p>
          <a:p>
            <a:pPr lvl="1">
              <a:lnSpc>
                <a:spcPct val="80000"/>
              </a:lnSpc>
            </a:pPr>
            <a:endParaRPr lang="cs-CZ" altLang="cs-CZ" sz="20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latin typeface="Arial" charset="0"/>
              </a:rPr>
              <a:t>Vlny/osmy a taneční kroky viz volné sestavy KPMG.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6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altLang="cs-CZ" sz="2400" cap="none" dirty="0" smtClean="0">
                <a:solidFill>
                  <a:srgbClr val="0070C0"/>
                </a:solidFill>
              </a:rPr>
              <a:t> VÝMĚNY </a:t>
            </a:r>
            <a:r>
              <a:rPr lang="cs-CZ" altLang="cs-CZ" sz="2400" cap="none" dirty="0">
                <a:solidFill>
                  <a:srgbClr val="0070C0"/>
                </a:solidFill>
              </a:rPr>
              <a:t>PRO SPOLEČNÉ SKLADBY LINIE B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507288" cy="52051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800" dirty="0" smtClean="0">
                <a:latin typeface="Arial" charset="0"/>
              </a:rPr>
              <a:t>Skladba </a:t>
            </a:r>
            <a:r>
              <a:rPr lang="cs-CZ" altLang="cs-CZ" sz="1800" u="sng" dirty="0">
                <a:latin typeface="Arial" charset="0"/>
              </a:rPr>
              <a:t>nemůže</a:t>
            </a:r>
            <a:r>
              <a:rPr lang="cs-CZ" altLang="cs-CZ" sz="1800" dirty="0">
                <a:latin typeface="Arial" charset="0"/>
              </a:rPr>
              <a:t> obsahovat </a:t>
            </a:r>
            <a:r>
              <a:rPr lang="cs-CZ" altLang="cs-CZ" sz="1800" u="sng" dirty="0">
                <a:latin typeface="Arial" charset="0"/>
              </a:rPr>
              <a:t>vetší počet výměn</a:t>
            </a:r>
            <a:r>
              <a:rPr lang="cs-CZ" altLang="cs-CZ" sz="1800" dirty="0">
                <a:latin typeface="Arial" charset="0"/>
              </a:rPr>
              <a:t> (více než 4) - srážka 0,5 bodu RO obtížnosti.</a:t>
            </a:r>
          </a:p>
          <a:p>
            <a:pPr>
              <a:lnSpc>
                <a:spcPct val="80000"/>
              </a:lnSpc>
            </a:pPr>
            <a:r>
              <a:rPr lang="cs-CZ" altLang="cs-CZ" sz="1800" dirty="0">
                <a:latin typeface="Arial" charset="0"/>
              </a:rPr>
              <a:t>Výměny - platné jsou pouze </a:t>
            </a:r>
            <a:r>
              <a:rPr lang="cs-CZ" altLang="cs-CZ" sz="1800" b="1" u="sng" dirty="0">
                <a:latin typeface="Arial" charset="0"/>
              </a:rPr>
              <a:t>výměny házením</a:t>
            </a:r>
            <a:r>
              <a:rPr lang="cs-CZ" altLang="cs-CZ" sz="1800" dirty="0">
                <a:latin typeface="Arial" charset="0"/>
              </a:rPr>
              <a:t> (vyhození náčiní a chycení náčiní od partnerky),</a:t>
            </a:r>
          </a:p>
          <a:p>
            <a:pPr>
              <a:lnSpc>
                <a:spcPct val="80000"/>
              </a:lnSpc>
            </a:pPr>
            <a:r>
              <a:rPr lang="cs-CZ" altLang="cs-CZ" sz="1800" dirty="0">
                <a:latin typeface="Arial" charset="0"/>
              </a:rPr>
              <a:t>Výměny mohou být provedeny: 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latin typeface="Arial" charset="0"/>
              </a:rPr>
              <a:t>Simultánně nebo velmi rychle po sobě.      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latin typeface="Arial" charset="0"/>
              </a:rPr>
              <a:t>S přemístěním nebo bez přemístění. 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latin typeface="Arial" charset="0"/>
              </a:rPr>
              <a:t>Všemi </a:t>
            </a:r>
            <a:r>
              <a:rPr lang="cs-CZ" altLang="cs-CZ" sz="1800" dirty="0" smtClean="0">
                <a:latin typeface="Arial" charset="0"/>
              </a:rPr>
              <a:t>4 - 6 </a:t>
            </a:r>
            <a:r>
              <a:rPr lang="cs-CZ" altLang="cs-CZ" sz="1800" dirty="0">
                <a:latin typeface="Arial" charset="0"/>
              </a:rPr>
              <a:t>gymnastkami nebo podskupinami.      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latin typeface="Arial" charset="0"/>
              </a:rPr>
              <a:t>Mezi 1 typem náčiní nebo 2 typy náčiní.</a:t>
            </a:r>
          </a:p>
          <a:p>
            <a:pPr>
              <a:lnSpc>
                <a:spcPct val="80000"/>
              </a:lnSpc>
            </a:pPr>
            <a:r>
              <a:rPr lang="cs-CZ" altLang="cs-CZ" sz="1800" u="sng" dirty="0">
                <a:latin typeface="Arial" charset="0"/>
              </a:rPr>
              <a:t>Výměna je platná</a:t>
            </a:r>
            <a:r>
              <a:rPr lang="cs-CZ" altLang="cs-CZ" sz="1800" u="sng" dirty="0" smtClean="0">
                <a:latin typeface="Arial" charset="0"/>
              </a:rPr>
              <a:t>:</a:t>
            </a:r>
            <a:r>
              <a:rPr lang="cs-CZ" altLang="cs-CZ" sz="18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- </a:t>
            </a:r>
            <a:r>
              <a:rPr lang="cs-CZ" altLang="cs-CZ" sz="1800" dirty="0">
                <a:latin typeface="Arial" charset="0"/>
              </a:rPr>
              <a:t>při minimální výšce vyhození </a:t>
            </a:r>
            <a:r>
              <a:rPr lang="cs-CZ" altLang="cs-CZ" sz="1800" u="sng" dirty="0">
                <a:latin typeface="Arial" charset="0"/>
              </a:rPr>
              <a:t>nad </a:t>
            </a:r>
            <a:r>
              <a:rPr lang="cs-CZ" altLang="cs-CZ" sz="1800" u="sng" dirty="0" smtClean="0">
                <a:latin typeface="Arial" charset="0"/>
              </a:rPr>
              <a:t>vzpažení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		gymnastky;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		- </a:t>
            </a:r>
            <a:r>
              <a:rPr lang="cs-CZ" altLang="cs-CZ" sz="1800" dirty="0">
                <a:latin typeface="Arial" charset="0"/>
              </a:rPr>
              <a:t>náčiní je chyceno</a:t>
            </a:r>
            <a:r>
              <a:rPr lang="cs-CZ" altLang="cs-CZ" sz="1800" dirty="0" smtClean="0">
                <a:latin typeface="Arial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		-  </a:t>
            </a:r>
            <a:r>
              <a:rPr lang="cs-CZ" altLang="cs-CZ" sz="1800" dirty="0">
                <a:latin typeface="Arial" charset="0"/>
              </a:rPr>
              <a:t>výměna má hodnotu 0,5 b.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u="sng" dirty="0" smtClean="0">
                <a:latin typeface="Arial" charset="0"/>
              </a:rPr>
              <a:t>Výměna </a:t>
            </a:r>
            <a:r>
              <a:rPr lang="cs-CZ" altLang="cs-CZ" sz="1800" b="1" u="sng" dirty="0">
                <a:latin typeface="Arial" charset="0"/>
              </a:rPr>
              <a:t>není</a:t>
            </a:r>
            <a:r>
              <a:rPr lang="cs-CZ" altLang="cs-CZ" sz="1800" u="sng" dirty="0">
                <a:latin typeface="Arial" charset="0"/>
              </a:rPr>
              <a:t> </a:t>
            </a:r>
            <a:r>
              <a:rPr lang="cs-CZ" altLang="cs-CZ" sz="1800" u="sng" dirty="0" smtClean="0">
                <a:latin typeface="Arial" charset="0"/>
              </a:rPr>
              <a:t>platná</a:t>
            </a:r>
            <a:r>
              <a:rPr lang="cs-CZ" altLang="cs-CZ" sz="18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– </a:t>
            </a:r>
            <a:r>
              <a:rPr lang="cs-CZ" altLang="cs-CZ" sz="1800" dirty="0">
                <a:latin typeface="Arial" charset="0"/>
              </a:rPr>
              <a:t>při pádu náčiní během výměny</a:t>
            </a:r>
            <a:r>
              <a:rPr lang="cs-CZ" altLang="cs-CZ" sz="1800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			– </a:t>
            </a:r>
            <a:r>
              <a:rPr lang="cs-CZ" altLang="cs-CZ" sz="1800" dirty="0">
                <a:latin typeface="Arial" charset="0"/>
              </a:rPr>
              <a:t>pád jedné kužele s vyhozením obou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dirty="0">
                <a:latin typeface="Arial" charset="0"/>
              </a:rPr>
              <a:t>                                              kuželů ve výměně</a:t>
            </a:r>
            <a:r>
              <a:rPr lang="cs-CZ" altLang="cs-CZ" sz="1800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			– </a:t>
            </a:r>
            <a:r>
              <a:rPr lang="cs-CZ" altLang="cs-CZ" sz="1800" dirty="0">
                <a:latin typeface="Arial" charset="0"/>
              </a:rPr>
              <a:t>pokud se více náčiní </a:t>
            </a:r>
            <a:r>
              <a:rPr lang="cs-CZ" altLang="cs-CZ" sz="1800" dirty="0" smtClean="0">
                <a:latin typeface="Arial" charset="0"/>
              </a:rPr>
              <a:t>srazí </a:t>
            </a:r>
            <a:r>
              <a:rPr lang="cs-CZ" altLang="cs-CZ" sz="1800" dirty="0" smtClean="0">
                <a:solidFill>
                  <a:srgbClr val="FF0000"/>
                </a:solidFill>
                <a:latin typeface="Arial" charset="0"/>
              </a:rPr>
              <a:t>s následným pádem</a:t>
            </a:r>
            <a:r>
              <a:rPr lang="cs-CZ" altLang="cs-CZ" sz="1800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			– </a:t>
            </a:r>
            <a:r>
              <a:rPr lang="cs-CZ" altLang="cs-CZ" sz="1800" dirty="0">
                <a:latin typeface="Arial" charset="0"/>
              </a:rPr>
              <a:t>ztráta rovnováhy či pád gymnastky.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0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altLang="cs-CZ" sz="2400" cap="none" dirty="0" smtClean="0">
                <a:solidFill>
                  <a:srgbClr val="0070C0"/>
                </a:solidFill>
              </a:rPr>
              <a:t> VÝMĚNY </a:t>
            </a:r>
            <a:r>
              <a:rPr lang="cs-CZ" altLang="cs-CZ" sz="2400" cap="none" dirty="0">
                <a:solidFill>
                  <a:srgbClr val="0070C0"/>
                </a:solidFill>
              </a:rPr>
              <a:t>PRO SPOLEČNÉ SKLADBY LINIE B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4000"/>
              </a:lnSpc>
            </a:pPr>
            <a:r>
              <a:rPr lang="cs-CZ" altLang="cs-CZ" sz="2000" dirty="0">
                <a:latin typeface="Arial" charset="0"/>
              </a:rPr>
              <a:t>Ve </a:t>
            </a:r>
            <a:r>
              <a:rPr lang="cs-CZ" altLang="cs-CZ" sz="2000" u="sng" dirty="0">
                <a:latin typeface="Arial" charset="0"/>
              </a:rPr>
              <a:t>výměnách nelze</a:t>
            </a:r>
            <a:r>
              <a:rPr lang="cs-CZ" altLang="cs-CZ" sz="2000" dirty="0">
                <a:latin typeface="Arial" charset="0"/>
              </a:rPr>
              <a:t> provádět prvek obtížnosti!!!</a:t>
            </a:r>
          </a:p>
          <a:p>
            <a:pPr>
              <a:lnSpc>
                <a:spcPct val="124000"/>
              </a:lnSpc>
            </a:pPr>
            <a:r>
              <a:rPr lang="cs-CZ" altLang="cs-CZ" sz="2000" dirty="0">
                <a:latin typeface="Arial" charset="0"/>
              </a:rPr>
              <a:t>Výměna je prvkem obtížnosti a platí pro ni tedy, že musí být prováděna </a:t>
            </a:r>
            <a:r>
              <a:rPr lang="cs-CZ" altLang="cs-CZ" sz="2000" u="sng" dirty="0">
                <a:latin typeface="Arial" charset="0"/>
              </a:rPr>
              <a:t>pokaždé jiným způsobem </a:t>
            </a:r>
            <a:r>
              <a:rPr lang="cs-CZ" altLang="cs-CZ" sz="2000" dirty="0">
                <a:latin typeface="Arial" charset="0"/>
              </a:rPr>
              <a:t>(identická výměna provedena podruhé nemůže být uznána), jiným způsobem provedení se rozumí alespoň jedna změna z níže uvedených:</a:t>
            </a:r>
          </a:p>
          <a:p>
            <a:pPr lvl="1">
              <a:lnSpc>
                <a:spcPct val="124000"/>
              </a:lnSpc>
            </a:pPr>
            <a:r>
              <a:rPr lang="cs-CZ" altLang="cs-CZ" sz="2000" dirty="0">
                <a:latin typeface="Arial" charset="0"/>
              </a:rPr>
              <a:t>- jiný způsob vyhození (bez pomoci rukou, bez zrakové kontroly, z proskočení / průchodu, ze země, z </a:t>
            </a:r>
            <a:r>
              <a:rPr lang="cs-CZ" altLang="cs-CZ" sz="2000" dirty="0" smtClean="0">
                <a:latin typeface="Arial" charset="0"/>
              </a:rPr>
              <a:t>poskoku);</a:t>
            </a:r>
            <a:endParaRPr lang="cs-CZ" altLang="cs-CZ" sz="2000" dirty="0">
              <a:latin typeface="Arial" charset="0"/>
            </a:endParaRPr>
          </a:p>
          <a:p>
            <a:pPr lvl="1">
              <a:lnSpc>
                <a:spcPct val="124000"/>
              </a:lnSpc>
            </a:pPr>
            <a:r>
              <a:rPr lang="cs-CZ" altLang="cs-CZ" sz="2000" dirty="0">
                <a:latin typeface="Arial" charset="0"/>
              </a:rPr>
              <a:t>- jiný způsob letu náčiní (rotační vyhození, šikmé vyhození, vyhození složeného / rozloženého </a:t>
            </a:r>
            <a:r>
              <a:rPr lang="cs-CZ" altLang="cs-CZ" sz="2000" dirty="0" smtClean="0">
                <a:latin typeface="Arial" charset="0"/>
              </a:rPr>
              <a:t>náčiní);</a:t>
            </a:r>
            <a:endParaRPr lang="cs-CZ" altLang="cs-CZ" sz="2000" dirty="0">
              <a:latin typeface="Arial" charset="0"/>
            </a:endParaRPr>
          </a:p>
          <a:p>
            <a:pPr lvl="1">
              <a:lnSpc>
                <a:spcPct val="124000"/>
              </a:lnSpc>
            </a:pPr>
            <a:r>
              <a:rPr lang="cs-CZ" altLang="cs-CZ" sz="2000" dirty="0">
                <a:latin typeface="Arial" charset="0"/>
              </a:rPr>
              <a:t>- jiný způsob chycení (bez pomoci rukou, bez zrakové kontroly, do proskočení / průchodu, na zemi, do </a:t>
            </a:r>
            <a:r>
              <a:rPr lang="cs-CZ" altLang="cs-CZ" sz="2000" dirty="0" smtClean="0">
                <a:latin typeface="Arial" charset="0"/>
              </a:rPr>
              <a:t>poskoku).</a:t>
            </a:r>
            <a:endParaRPr lang="cs-CZ" altLang="cs-CZ" sz="2000" dirty="0">
              <a:latin typeface="Arial" charset="0"/>
            </a:endParaRPr>
          </a:p>
          <a:p>
            <a:pPr>
              <a:lnSpc>
                <a:spcPct val="124000"/>
              </a:lnSpc>
              <a:buNone/>
            </a:pPr>
            <a:endParaRPr lang="cs-CZ" altLang="cs-CZ" sz="2000" dirty="0">
              <a:latin typeface="Arial" charset="0"/>
            </a:endParaRPr>
          </a:p>
          <a:p>
            <a:pPr>
              <a:lnSpc>
                <a:spcPct val="124000"/>
              </a:lnSpc>
            </a:pPr>
            <a:r>
              <a:rPr lang="cs-CZ" altLang="cs-CZ" sz="2000" u="sng" dirty="0">
                <a:latin typeface="Arial" charset="0"/>
              </a:rPr>
              <a:t>Kužele</a:t>
            </a:r>
            <a:r>
              <a:rPr lang="cs-CZ" altLang="cs-CZ" sz="2000" dirty="0">
                <a:latin typeface="Arial" charset="0"/>
              </a:rPr>
              <a:t>: výměna je platná, pokud je vyhozena 1 kužel  a i v případě vyhození obou kuželů         </a:t>
            </a:r>
          </a:p>
          <a:p>
            <a:pPr marL="0" indent="0">
              <a:lnSpc>
                <a:spcPct val="124000"/>
              </a:lnSpc>
              <a:buNone/>
            </a:pPr>
            <a:endParaRPr lang="cs-CZ" dirty="0" smtClean="0"/>
          </a:p>
          <a:p>
            <a:pPr marL="0" indent="0">
              <a:lnSpc>
                <a:spcPct val="124000"/>
              </a:lnSpc>
              <a:buNone/>
            </a:pPr>
            <a:r>
              <a:rPr lang="cs-CZ" sz="1600" dirty="0" smtClean="0">
                <a:solidFill>
                  <a:srgbClr val="FF0000"/>
                </a:solidFill>
                <a:latin typeface="Arial" charset="0"/>
              </a:rPr>
              <a:t>Poznámka </a:t>
            </a:r>
            <a:r>
              <a:rPr lang="cs-CZ" sz="1600" dirty="0">
                <a:solidFill>
                  <a:srgbClr val="FF0000"/>
                </a:solidFill>
                <a:latin typeface="Arial" charset="0"/>
              </a:rPr>
              <a:t>: stoj snožmo a stoj na jedné noze nejsou považovány za různé způsoby vyhození / chycení</a:t>
            </a:r>
            <a:endParaRPr lang="cs-CZ" sz="16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1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882</Words>
  <Application>Microsoft Office PowerPoint</Application>
  <PresentationFormat>Předvádění na obrazovce (4:3)</PresentationFormat>
  <Paragraphs>183</Paragraphs>
  <Slides>21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Arkýř</vt:lpstr>
      <vt:lpstr>Prezentace aplikace PowerPoint</vt:lpstr>
      <vt:lpstr>      Hodnocení  společné skladby linie B</vt:lpstr>
      <vt:lpstr> OBTÍŽNOST  SS LINIE B</vt:lpstr>
      <vt:lpstr>  POZNÁMKA :</vt:lpstr>
      <vt:lpstr>PRVKY OBTÍŽNOSTI FIG (2017 – 2020)                           od strany 33</vt:lpstr>
      <vt:lpstr> DOPLNĚNÍ K PRVKŮM OBTÍŽNOSTI:</vt:lpstr>
      <vt:lpstr>PŘIPOMENUTÍ K PRVKŮM OBTÍŽNOSTI :</vt:lpstr>
      <vt:lpstr> VÝMĚNY PRO SPOLEČNÉ SKLADBY LINIE B</vt:lpstr>
      <vt:lpstr> VÝMĚNY PRO SPOLEČNÉ SKLADBY LINIE B</vt:lpstr>
      <vt:lpstr>   Provedení společných skladeb linie B</vt:lpstr>
      <vt:lpstr>        SLOŽENÍ SBORU ROHODČÍCH</vt:lpstr>
      <vt:lpstr>KOLABORACE / SPOLUPRÁCE</vt:lpstr>
      <vt:lpstr>KOLABORACE / SPOLUPRÁCE HODNOTA</vt:lpstr>
      <vt:lpstr>KOLABORACE / SPOLUPRÁCE HODNOTA</vt:lpstr>
      <vt:lpstr>KOLABORACE / SPOLUPRÁCE HODNOTA</vt:lpstr>
      <vt:lpstr>KOLABORACE / SPOLUPRÁCE HODNOTA</vt:lpstr>
      <vt:lpstr>KOLABORACE / SPOLUPRÁCE HODNOTA – BEZ NÁČINÍ</vt:lpstr>
      <vt:lpstr>KOLABORACE / SPOLUPRÁCE HODNOTA – BEZ NÁČINÍ</vt:lpstr>
      <vt:lpstr>„ZVEDAČKA“</vt:lpstr>
      <vt:lpstr>KOLABORACE/SPOLUPRÁCE MUSÍ OBSAHOVAT:        </vt:lpstr>
      <vt:lpstr>ZAKÁZANÉ PRVKY KOLABORACE (TEDY NEPLATNÁ KOLABORACE)</vt:lpstr>
    </vt:vector>
  </TitlesOfParts>
  <Company>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Kantor</dc:creator>
  <cp:lastModifiedBy>Gabriela Hartanska</cp:lastModifiedBy>
  <cp:revision>13</cp:revision>
  <dcterms:created xsi:type="dcterms:W3CDTF">2017-06-17T16:24:52Z</dcterms:created>
  <dcterms:modified xsi:type="dcterms:W3CDTF">2017-06-18T20:07:08Z</dcterms:modified>
</cp:coreProperties>
</file>